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4.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8.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8"/>
  </p:notesMasterIdLst>
  <p:sldIdLst>
    <p:sldId id="267" r:id="rId4"/>
    <p:sldId id="263" r:id="rId5"/>
    <p:sldId id="265" r:id="rId6"/>
    <p:sldId id="268" r:id="rId7"/>
    <p:sldId id="269" r:id="rId8"/>
    <p:sldId id="270" r:id="rId9"/>
    <p:sldId id="271" r:id="rId10"/>
    <p:sldId id="262" r:id="rId11"/>
    <p:sldId id="257" r:id="rId12"/>
    <p:sldId id="258" r:id="rId13"/>
    <p:sldId id="259" r:id="rId14"/>
    <p:sldId id="272" r:id="rId15"/>
    <p:sldId id="273" r:id="rId16"/>
    <p:sldId id="274" r:id="rId17"/>
    <p:sldId id="275" r:id="rId18"/>
    <p:sldId id="276" r:id="rId19"/>
    <p:sldId id="277" r:id="rId20"/>
    <p:sldId id="283" r:id="rId21"/>
    <p:sldId id="279" r:id="rId22"/>
    <p:sldId id="284" r:id="rId23"/>
    <p:sldId id="280" r:id="rId24"/>
    <p:sldId id="260" r:id="rId25"/>
    <p:sldId id="281" r:id="rId26"/>
    <p:sldId id="285"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d su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1744"/>
  </p:normalViewPr>
  <p:slideViewPr>
    <p:cSldViewPr snapToGrid="0">
      <p:cViewPr>
        <p:scale>
          <a:sx n="229" d="100"/>
          <a:sy n="229" d="100"/>
        </p:scale>
        <p:origin x="-4696" y="-4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4A2F537-2165-4C25-9FD7-B0290266A8F2}" type="doc">
      <dgm:prSet loTypeId="urn:microsoft.com/office/officeart/2008/layout/RadialCluster#1" loCatId="cycle" qsTypeId="urn:microsoft.com/office/officeart/2005/8/quickstyle/simple1#1" qsCatId="simple" csTypeId="urn:microsoft.com/office/officeart/2005/8/colors/accent1_2#1" csCatId="accent1" phldr="1"/>
      <dgm:spPr/>
      <dgm:t>
        <a:bodyPr/>
        <a:lstStyle/>
        <a:p>
          <a:endParaRPr lang="zh-CN" altLang="en-US"/>
        </a:p>
      </dgm:t>
    </dgm:pt>
    <dgm:pt modelId="{C588B981-940D-47C1-86E8-73D9908E03AB}">
      <dgm:prSet phldrT="[文本]"/>
      <dgm:spPr/>
      <dgm:t>
        <a:bodyPr/>
        <a:lstStyle/>
        <a:p>
          <a:r>
            <a:rPr lang="en-US" altLang="zh-CN" dirty="0"/>
            <a:t>LLM</a:t>
          </a:r>
          <a:endParaRPr lang="zh-CN" altLang="en-US" dirty="0"/>
        </a:p>
      </dgm:t>
    </dgm:pt>
    <dgm:pt modelId="{CAFB8C49-F856-4845-8958-19DC6E92ED93}" type="parTrans" cxnId="{CEE2FBA5-0AA1-4086-9063-36ABED7B15F0}">
      <dgm:prSet/>
      <dgm:spPr/>
      <dgm:t>
        <a:bodyPr/>
        <a:lstStyle/>
        <a:p>
          <a:endParaRPr lang="zh-CN" altLang="en-US"/>
        </a:p>
      </dgm:t>
    </dgm:pt>
    <dgm:pt modelId="{E944DB43-37CE-43CE-A158-4DE273E3E128}" type="sibTrans" cxnId="{CEE2FBA5-0AA1-4086-9063-36ABED7B15F0}">
      <dgm:prSet/>
      <dgm:spPr/>
      <dgm:t>
        <a:bodyPr/>
        <a:lstStyle/>
        <a:p>
          <a:endParaRPr lang="zh-CN" altLang="en-US"/>
        </a:p>
      </dgm:t>
    </dgm:pt>
    <dgm:pt modelId="{033D10B7-650B-41AB-9A96-C30370A77946}">
      <dgm:prSet phldrT="[文本]"/>
      <dgm:spPr/>
      <dgm:t>
        <a:bodyPr/>
        <a:lstStyle/>
        <a:p>
          <a:r>
            <a:rPr lang="zh-CN" altLang="en-US" dirty="0"/>
            <a:t>实体识别</a:t>
          </a:r>
        </a:p>
      </dgm:t>
    </dgm:pt>
    <dgm:pt modelId="{6C172C05-E045-425F-B089-A55E94A62DE7}" type="parTrans" cxnId="{6AC2D23C-316F-41E9-84FB-205204FDA1F9}">
      <dgm:prSet/>
      <dgm:spPr/>
      <dgm:t>
        <a:bodyPr/>
        <a:lstStyle/>
        <a:p>
          <a:endParaRPr lang="zh-CN" altLang="en-US"/>
        </a:p>
      </dgm:t>
    </dgm:pt>
    <dgm:pt modelId="{D4CC0582-FA0B-480F-AE22-2EAEBB0536B7}" type="sibTrans" cxnId="{6AC2D23C-316F-41E9-84FB-205204FDA1F9}">
      <dgm:prSet/>
      <dgm:spPr/>
      <dgm:t>
        <a:bodyPr/>
        <a:lstStyle/>
        <a:p>
          <a:endParaRPr lang="zh-CN" altLang="en-US"/>
        </a:p>
      </dgm:t>
    </dgm:pt>
    <dgm:pt modelId="{6BBE4959-43A3-4430-B10A-36A300110B46}">
      <dgm:prSet phldrT="[文本]"/>
      <dgm:spPr/>
      <dgm:t>
        <a:bodyPr/>
        <a:lstStyle/>
        <a:p>
          <a:r>
            <a:rPr lang="zh-CN" altLang="en-US" dirty="0"/>
            <a:t>事件分类</a:t>
          </a:r>
        </a:p>
      </dgm:t>
    </dgm:pt>
    <dgm:pt modelId="{D2557796-7E23-439D-8997-D6DA335D775F}" type="parTrans" cxnId="{3F29DDCF-8625-446F-A3D6-0974CDF207BB}">
      <dgm:prSet/>
      <dgm:spPr/>
      <dgm:t>
        <a:bodyPr/>
        <a:lstStyle/>
        <a:p>
          <a:endParaRPr lang="zh-CN" altLang="en-US"/>
        </a:p>
      </dgm:t>
    </dgm:pt>
    <dgm:pt modelId="{CFCD3DA6-D5A0-4538-9C44-C3E973C742D8}" type="sibTrans" cxnId="{3F29DDCF-8625-446F-A3D6-0974CDF207BB}">
      <dgm:prSet/>
      <dgm:spPr/>
      <dgm:t>
        <a:bodyPr/>
        <a:lstStyle/>
        <a:p>
          <a:endParaRPr lang="zh-CN" altLang="en-US"/>
        </a:p>
      </dgm:t>
    </dgm:pt>
    <dgm:pt modelId="{9A5C05A6-22EB-4873-A6D3-81BE3ED859C5}">
      <dgm:prSet phldrT="[文本]"/>
      <dgm:spPr/>
      <dgm:t>
        <a:bodyPr/>
        <a:lstStyle/>
        <a:p>
          <a:r>
            <a:rPr lang="zh-CN" altLang="en-US" dirty="0"/>
            <a:t>舆论分析</a:t>
          </a:r>
        </a:p>
      </dgm:t>
    </dgm:pt>
    <dgm:pt modelId="{CE79D461-8A3A-4966-BD73-06EFEB73444E}" type="parTrans" cxnId="{B7D42710-87F2-4AC6-84DD-85166D44BFD5}">
      <dgm:prSet/>
      <dgm:spPr/>
      <dgm:t>
        <a:bodyPr/>
        <a:lstStyle/>
        <a:p>
          <a:endParaRPr lang="zh-CN" altLang="en-US"/>
        </a:p>
      </dgm:t>
    </dgm:pt>
    <dgm:pt modelId="{1C9E2869-B157-4677-9950-47CE66E5E15C}" type="sibTrans" cxnId="{B7D42710-87F2-4AC6-84DD-85166D44BFD5}">
      <dgm:prSet/>
      <dgm:spPr/>
      <dgm:t>
        <a:bodyPr/>
        <a:lstStyle/>
        <a:p>
          <a:endParaRPr lang="zh-CN" altLang="en-US"/>
        </a:p>
      </dgm:t>
    </dgm:pt>
    <dgm:pt modelId="{B1069A9B-28B9-4E62-B9F6-ABC1E6A793AE}" type="pres">
      <dgm:prSet presAssocID="{C4A2F537-2165-4C25-9FD7-B0290266A8F2}" presName="Name0" presStyleCnt="0">
        <dgm:presLayoutVars>
          <dgm:chMax val="1"/>
          <dgm:chPref val="1"/>
          <dgm:dir/>
          <dgm:animOne val="branch"/>
          <dgm:animLvl val="lvl"/>
        </dgm:presLayoutVars>
      </dgm:prSet>
      <dgm:spPr/>
    </dgm:pt>
    <dgm:pt modelId="{3D568DFA-CF66-4EDC-8AB6-438858ACE49F}" type="pres">
      <dgm:prSet presAssocID="{C588B981-940D-47C1-86E8-73D9908E03AB}" presName="singleCycle" presStyleCnt="0"/>
      <dgm:spPr/>
    </dgm:pt>
    <dgm:pt modelId="{AC262B47-3D9B-4993-913B-CB461CF0425D}" type="pres">
      <dgm:prSet presAssocID="{C588B981-940D-47C1-86E8-73D9908E03AB}" presName="singleCenter" presStyleLbl="node1" presStyleIdx="0" presStyleCnt="4">
        <dgm:presLayoutVars>
          <dgm:chMax val="7"/>
          <dgm:chPref val="7"/>
        </dgm:presLayoutVars>
      </dgm:prSet>
      <dgm:spPr/>
    </dgm:pt>
    <dgm:pt modelId="{399622D5-3E32-4A8F-9A1D-C7E49F440A59}" type="pres">
      <dgm:prSet presAssocID="{6C172C05-E045-425F-B089-A55E94A62DE7}" presName="Name56" presStyleLbl="parChTrans1D2" presStyleIdx="0" presStyleCnt="3"/>
      <dgm:spPr/>
    </dgm:pt>
    <dgm:pt modelId="{8055A333-2033-4328-8163-A728E24477C5}" type="pres">
      <dgm:prSet presAssocID="{033D10B7-650B-41AB-9A96-C30370A77946}" presName="text0" presStyleLbl="node1" presStyleIdx="1" presStyleCnt="4" custRadScaleRad="78418" custRadScaleInc="708">
        <dgm:presLayoutVars>
          <dgm:bulletEnabled val="1"/>
        </dgm:presLayoutVars>
      </dgm:prSet>
      <dgm:spPr/>
    </dgm:pt>
    <dgm:pt modelId="{9DC7F119-DD50-47B7-B33E-FD922196193B}" type="pres">
      <dgm:prSet presAssocID="{D2557796-7E23-439D-8997-D6DA335D775F}" presName="Name56" presStyleLbl="parChTrans1D2" presStyleIdx="1" presStyleCnt="3"/>
      <dgm:spPr/>
    </dgm:pt>
    <dgm:pt modelId="{73594ED2-313A-4FCE-A6CE-4CD39F1AB4C5}" type="pres">
      <dgm:prSet presAssocID="{6BBE4959-43A3-4430-B10A-36A300110B46}" presName="text0" presStyleLbl="node1" presStyleIdx="2" presStyleCnt="4" custRadScaleRad="78705" custRadScaleInc="436">
        <dgm:presLayoutVars>
          <dgm:bulletEnabled val="1"/>
        </dgm:presLayoutVars>
      </dgm:prSet>
      <dgm:spPr/>
    </dgm:pt>
    <dgm:pt modelId="{7E099E6E-2E1B-42E3-BBAF-D686575DCB09}" type="pres">
      <dgm:prSet presAssocID="{CE79D461-8A3A-4966-BD73-06EFEB73444E}" presName="Name56" presStyleLbl="parChTrans1D2" presStyleIdx="2" presStyleCnt="3"/>
      <dgm:spPr/>
    </dgm:pt>
    <dgm:pt modelId="{C821BC43-3FE5-452C-AA1E-5798083CCC70}" type="pres">
      <dgm:prSet presAssocID="{9A5C05A6-22EB-4873-A6D3-81BE3ED859C5}" presName="text0" presStyleLbl="node1" presStyleIdx="3" presStyleCnt="4" custRadScaleRad="77732" custRadScaleInc="-1134">
        <dgm:presLayoutVars>
          <dgm:bulletEnabled val="1"/>
        </dgm:presLayoutVars>
      </dgm:prSet>
      <dgm:spPr/>
    </dgm:pt>
  </dgm:ptLst>
  <dgm:cxnLst>
    <dgm:cxn modelId="{B7D42710-87F2-4AC6-84DD-85166D44BFD5}" srcId="{C588B981-940D-47C1-86E8-73D9908E03AB}" destId="{9A5C05A6-22EB-4873-A6D3-81BE3ED859C5}" srcOrd="2" destOrd="0" parTransId="{CE79D461-8A3A-4966-BD73-06EFEB73444E}" sibTransId="{1C9E2869-B157-4677-9950-47CE66E5E15C}"/>
    <dgm:cxn modelId="{6AC2D23C-316F-41E9-84FB-205204FDA1F9}" srcId="{C588B981-940D-47C1-86E8-73D9908E03AB}" destId="{033D10B7-650B-41AB-9A96-C30370A77946}" srcOrd="0" destOrd="0" parTransId="{6C172C05-E045-425F-B089-A55E94A62DE7}" sibTransId="{D4CC0582-FA0B-480F-AE22-2EAEBB0536B7}"/>
    <dgm:cxn modelId="{31EA6D65-ACD1-4A37-9935-CC90EC845D72}" type="presOf" srcId="{CE79D461-8A3A-4966-BD73-06EFEB73444E}" destId="{7E099E6E-2E1B-42E3-BBAF-D686575DCB09}" srcOrd="0" destOrd="0" presId="urn:microsoft.com/office/officeart/2008/layout/RadialCluster#1"/>
    <dgm:cxn modelId="{89B56E7A-7994-49D6-9891-20C0B03F7D65}" type="presOf" srcId="{033D10B7-650B-41AB-9A96-C30370A77946}" destId="{8055A333-2033-4328-8163-A728E24477C5}" srcOrd="0" destOrd="0" presId="urn:microsoft.com/office/officeart/2008/layout/RadialCluster#1"/>
    <dgm:cxn modelId="{0A157399-890E-4876-8226-09350A168955}" type="presOf" srcId="{6C172C05-E045-425F-B089-A55E94A62DE7}" destId="{399622D5-3E32-4A8F-9A1D-C7E49F440A59}" srcOrd="0" destOrd="0" presId="urn:microsoft.com/office/officeart/2008/layout/RadialCluster#1"/>
    <dgm:cxn modelId="{CEE2FBA5-0AA1-4086-9063-36ABED7B15F0}" srcId="{C4A2F537-2165-4C25-9FD7-B0290266A8F2}" destId="{C588B981-940D-47C1-86E8-73D9908E03AB}" srcOrd="0" destOrd="0" parTransId="{CAFB8C49-F856-4845-8958-19DC6E92ED93}" sibTransId="{E944DB43-37CE-43CE-A158-4DE273E3E128}"/>
    <dgm:cxn modelId="{3F29DDCF-8625-446F-A3D6-0974CDF207BB}" srcId="{C588B981-940D-47C1-86E8-73D9908E03AB}" destId="{6BBE4959-43A3-4430-B10A-36A300110B46}" srcOrd="1" destOrd="0" parTransId="{D2557796-7E23-439D-8997-D6DA335D775F}" sibTransId="{CFCD3DA6-D5A0-4538-9C44-C3E973C742D8}"/>
    <dgm:cxn modelId="{32CAFBD2-7F9C-4D11-86AD-28450C02B01B}" type="presOf" srcId="{C588B981-940D-47C1-86E8-73D9908E03AB}" destId="{AC262B47-3D9B-4993-913B-CB461CF0425D}" srcOrd="0" destOrd="0" presId="urn:microsoft.com/office/officeart/2008/layout/RadialCluster#1"/>
    <dgm:cxn modelId="{1D4242D8-C4EB-4627-ADD7-8B018DE3C57E}" type="presOf" srcId="{9A5C05A6-22EB-4873-A6D3-81BE3ED859C5}" destId="{C821BC43-3FE5-452C-AA1E-5798083CCC70}" srcOrd="0" destOrd="0" presId="urn:microsoft.com/office/officeart/2008/layout/RadialCluster#1"/>
    <dgm:cxn modelId="{8A1280DA-62D7-4B8A-9D55-0B75B6029BA7}" type="presOf" srcId="{6BBE4959-43A3-4430-B10A-36A300110B46}" destId="{73594ED2-313A-4FCE-A6CE-4CD39F1AB4C5}" srcOrd="0" destOrd="0" presId="urn:microsoft.com/office/officeart/2008/layout/RadialCluster#1"/>
    <dgm:cxn modelId="{55DEEFDE-1423-4F4B-89E6-29206BA503E4}" type="presOf" srcId="{D2557796-7E23-439D-8997-D6DA335D775F}" destId="{9DC7F119-DD50-47B7-B33E-FD922196193B}" srcOrd="0" destOrd="0" presId="urn:microsoft.com/office/officeart/2008/layout/RadialCluster#1"/>
    <dgm:cxn modelId="{594AB9F4-E6FC-4EA0-9A5C-9F6634B209DE}" type="presOf" srcId="{C4A2F537-2165-4C25-9FD7-B0290266A8F2}" destId="{B1069A9B-28B9-4E62-B9F6-ABC1E6A793AE}" srcOrd="0" destOrd="0" presId="urn:microsoft.com/office/officeart/2008/layout/RadialCluster#1"/>
    <dgm:cxn modelId="{64F446BF-A166-44F0-873D-A45CD355B5DF}" type="presParOf" srcId="{B1069A9B-28B9-4E62-B9F6-ABC1E6A793AE}" destId="{3D568DFA-CF66-4EDC-8AB6-438858ACE49F}" srcOrd="0" destOrd="0" presId="urn:microsoft.com/office/officeart/2008/layout/RadialCluster#1"/>
    <dgm:cxn modelId="{76F79D12-65E4-4CF4-9516-87B7E4D57143}" type="presParOf" srcId="{3D568DFA-CF66-4EDC-8AB6-438858ACE49F}" destId="{AC262B47-3D9B-4993-913B-CB461CF0425D}" srcOrd="0" destOrd="0" presId="urn:microsoft.com/office/officeart/2008/layout/RadialCluster#1"/>
    <dgm:cxn modelId="{169C3E47-0C9B-4B7B-8E23-97021AC4798A}" type="presParOf" srcId="{3D568DFA-CF66-4EDC-8AB6-438858ACE49F}" destId="{399622D5-3E32-4A8F-9A1D-C7E49F440A59}" srcOrd="1" destOrd="0" presId="urn:microsoft.com/office/officeart/2008/layout/RadialCluster#1"/>
    <dgm:cxn modelId="{74CE73A3-C1DC-46DD-A037-AFA6C5B4B28F}" type="presParOf" srcId="{3D568DFA-CF66-4EDC-8AB6-438858ACE49F}" destId="{8055A333-2033-4328-8163-A728E24477C5}" srcOrd="2" destOrd="0" presId="urn:microsoft.com/office/officeart/2008/layout/RadialCluster#1"/>
    <dgm:cxn modelId="{DA0B5E4F-AEEF-4CE0-AA0D-901FD41449B0}" type="presParOf" srcId="{3D568DFA-CF66-4EDC-8AB6-438858ACE49F}" destId="{9DC7F119-DD50-47B7-B33E-FD922196193B}" srcOrd="3" destOrd="0" presId="urn:microsoft.com/office/officeart/2008/layout/RadialCluster#1"/>
    <dgm:cxn modelId="{8E019E7A-7953-49A2-8DEF-1EDEFC87B222}" type="presParOf" srcId="{3D568DFA-CF66-4EDC-8AB6-438858ACE49F}" destId="{73594ED2-313A-4FCE-A6CE-4CD39F1AB4C5}" srcOrd="4" destOrd="0" presId="urn:microsoft.com/office/officeart/2008/layout/RadialCluster#1"/>
    <dgm:cxn modelId="{32D6030E-26BF-44A9-A6B7-80D461553966}" type="presParOf" srcId="{3D568DFA-CF66-4EDC-8AB6-438858ACE49F}" destId="{7E099E6E-2E1B-42E3-BBAF-D686575DCB09}" srcOrd="5" destOrd="0" presId="urn:microsoft.com/office/officeart/2008/layout/RadialCluster#1"/>
    <dgm:cxn modelId="{E52CB148-1D9D-4106-8CB5-854174EA1CEC}" type="presParOf" srcId="{3D568DFA-CF66-4EDC-8AB6-438858ACE49F}" destId="{C821BC43-3FE5-452C-AA1E-5798083CCC70}" srcOrd="6" destOrd="0" presId="urn:microsoft.com/office/officeart/2008/layout/RadialCluste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A2F537-2165-4C25-9FD7-B0290266A8F2}" type="doc">
      <dgm:prSet loTypeId="urn:microsoft.com/office/officeart/2008/layout/RadialCluster#2" loCatId="cycle" qsTypeId="urn:microsoft.com/office/officeart/2005/8/quickstyle/simple1#2" qsCatId="simple" csTypeId="urn:microsoft.com/office/officeart/2005/8/colors/accent1_2#2" csCatId="accent1" phldr="1"/>
      <dgm:spPr/>
      <dgm:t>
        <a:bodyPr/>
        <a:lstStyle/>
        <a:p>
          <a:endParaRPr lang="zh-CN" altLang="en-US"/>
        </a:p>
      </dgm:t>
    </dgm:pt>
    <dgm:pt modelId="{B1069A9B-28B9-4E62-B9F6-ABC1E6A793AE}" type="pres">
      <dgm:prSet presAssocID="{C4A2F537-2165-4C25-9FD7-B0290266A8F2}" presName="Name0" presStyleCnt="0">
        <dgm:presLayoutVars>
          <dgm:chMax val="1"/>
          <dgm:chPref val="1"/>
          <dgm:dir/>
          <dgm:animOne val="branch"/>
          <dgm:animLvl val="lvl"/>
        </dgm:presLayoutVars>
      </dgm:prSet>
      <dgm:spPr/>
    </dgm:pt>
  </dgm:ptLst>
  <dgm:cxnLst>
    <dgm:cxn modelId="{26B7918F-75A6-4A40-866A-5FE1EA1BB819}" type="presOf" srcId="{C4A2F537-2165-4C25-9FD7-B0290266A8F2}" destId="{B1069A9B-28B9-4E62-B9F6-ABC1E6A793AE}" srcOrd="0" destOrd="0" presId="urn:microsoft.com/office/officeart/2008/layout/RadialCluster#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A2F537-2165-4C25-9FD7-B0290266A8F2}" type="doc">
      <dgm:prSet loTypeId="urn:microsoft.com/office/officeart/2008/layout/RadialCluster#3" loCatId="cycle" qsTypeId="urn:microsoft.com/office/officeart/2005/8/quickstyle/simple1#3" qsCatId="simple" csTypeId="urn:microsoft.com/office/officeart/2005/8/colors/accent1_2#3" csCatId="accent1" phldr="1"/>
      <dgm:spPr/>
      <dgm:t>
        <a:bodyPr/>
        <a:lstStyle/>
        <a:p>
          <a:endParaRPr lang="zh-CN" altLang="en-US"/>
        </a:p>
      </dgm:t>
    </dgm:pt>
    <dgm:pt modelId="{B1069A9B-28B9-4E62-B9F6-ABC1E6A793AE}" type="pres">
      <dgm:prSet presAssocID="{C4A2F537-2165-4C25-9FD7-B0290266A8F2}" presName="Name0" presStyleCnt="0">
        <dgm:presLayoutVars>
          <dgm:chMax val="1"/>
          <dgm:chPref val="1"/>
          <dgm:dir/>
          <dgm:animOne val="branch"/>
          <dgm:animLvl val="lvl"/>
        </dgm:presLayoutVars>
      </dgm:prSet>
      <dgm:spPr/>
    </dgm:pt>
  </dgm:ptLst>
  <dgm:cxnLst>
    <dgm:cxn modelId="{26B7918F-75A6-4A40-866A-5FE1EA1BB819}" type="presOf" srcId="{C4A2F537-2165-4C25-9FD7-B0290266A8F2}" destId="{B1069A9B-28B9-4E62-B9F6-ABC1E6A793AE}" srcOrd="0" destOrd="0" presId="urn:microsoft.com/office/officeart/2008/layout/RadialCluster#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A2F537-2165-4C25-9FD7-B0290266A8F2}" type="doc">
      <dgm:prSet loTypeId="urn:microsoft.com/office/officeart/2008/layout/RadialCluster#4" loCatId="cycle" qsTypeId="urn:microsoft.com/office/officeart/2005/8/quickstyle/simple1#4" qsCatId="simple" csTypeId="urn:microsoft.com/office/officeart/2005/8/colors/accent1_2#4" csCatId="accent1" phldr="1"/>
      <dgm:spPr/>
      <dgm:t>
        <a:bodyPr/>
        <a:lstStyle/>
        <a:p>
          <a:endParaRPr lang="zh-CN" altLang="en-US"/>
        </a:p>
      </dgm:t>
    </dgm:pt>
    <dgm:pt modelId="{B1069A9B-28B9-4E62-B9F6-ABC1E6A793AE}" type="pres">
      <dgm:prSet presAssocID="{C4A2F537-2165-4C25-9FD7-B0290266A8F2}" presName="Name0" presStyleCnt="0">
        <dgm:presLayoutVars>
          <dgm:chMax val="1"/>
          <dgm:chPref val="1"/>
          <dgm:dir/>
          <dgm:animOne val="branch"/>
          <dgm:animLvl val="lvl"/>
        </dgm:presLayoutVars>
      </dgm:prSet>
      <dgm:spPr/>
    </dgm:pt>
  </dgm:ptLst>
  <dgm:cxnLst>
    <dgm:cxn modelId="{26B7918F-75A6-4A40-866A-5FE1EA1BB819}" type="presOf" srcId="{C4A2F537-2165-4C25-9FD7-B0290266A8F2}" destId="{B1069A9B-28B9-4E62-B9F6-ABC1E6A793AE}" srcOrd="0" destOrd="0" presId="urn:microsoft.com/office/officeart/2008/layout/RadialCluster#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A2F537-2165-4C25-9FD7-B0290266A8F2}" type="doc">
      <dgm:prSet loTypeId="urn:microsoft.com/office/officeart/2008/layout/RadialCluster#5" loCatId="cycle" qsTypeId="urn:microsoft.com/office/officeart/2005/8/quickstyle/simple1#5" qsCatId="simple" csTypeId="urn:microsoft.com/office/officeart/2005/8/colors/accent1_2#5" csCatId="accent1" phldr="1"/>
      <dgm:spPr/>
      <dgm:t>
        <a:bodyPr/>
        <a:lstStyle/>
        <a:p>
          <a:endParaRPr lang="zh-CN" altLang="en-US"/>
        </a:p>
      </dgm:t>
    </dgm:pt>
    <dgm:pt modelId="{B1069A9B-28B9-4E62-B9F6-ABC1E6A793AE}" type="pres">
      <dgm:prSet presAssocID="{C4A2F537-2165-4C25-9FD7-B0290266A8F2}" presName="Name0" presStyleCnt="0">
        <dgm:presLayoutVars>
          <dgm:chMax val="1"/>
          <dgm:chPref val="1"/>
          <dgm:dir/>
          <dgm:animOne val="branch"/>
          <dgm:animLvl val="lvl"/>
        </dgm:presLayoutVars>
      </dgm:prSet>
      <dgm:spPr/>
    </dgm:pt>
  </dgm:ptLst>
  <dgm:cxnLst>
    <dgm:cxn modelId="{26B7918F-75A6-4A40-866A-5FE1EA1BB819}" type="presOf" srcId="{C4A2F537-2165-4C25-9FD7-B0290266A8F2}" destId="{B1069A9B-28B9-4E62-B9F6-ABC1E6A793AE}" srcOrd="0" destOrd="0" presId="urn:microsoft.com/office/officeart/2008/layout/RadialCluster#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A2F537-2165-4C25-9FD7-B0290266A8F2}" type="doc">
      <dgm:prSet loTypeId="urn:microsoft.com/office/officeart/2008/layout/RadialCluster#6" loCatId="cycle" qsTypeId="urn:microsoft.com/office/officeart/2005/8/quickstyle/simple1#6" qsCatId="simple" csTypeId="urn:microsoft.com/office/officeart/2005/8/colors/accent1_2#6" csCatId="accent1" phldr="1"/>
      <dgm:spPr/>
      <dgm:t>
        <a:bodyPr/>
        <a:lstStyle/>
        <a:p>
          <a:endParaRPr lang="zh-CN" altLang="en-US"/>
        </a:p>
      </dgm:t>
    </dgm:pt>
    <dgm:pt modelId="{B1069A9B-28B9-4E62-B9F6-ABC1E6A793AE}" type="pres">
      <dgm:prSet presAssocID="{C4A2F537-2165-4C25-9FD7-B0290266A8F2}" presName="Name0" presStyleCnt="0">
        <dgm:presLayoutVars>
          <dgm:chMax val="1"/>
          <dgm:chPref val="1"/>
          <dgm:dir/>
          <dgm:animOne val="branch"/>
          <dgm:animLvl val="lvl"/>
        </dgm:presLayoutVars>
      </dgm:prSet>
      <dgm:spPr/>
    </dgm:pt>
  </dgm:ptLst>
  <dgm:cxnLst>
    <dgm:cxn modelId="{26B7918F-75A6-4A40-866A-5FE1EA1BB819}" type="presOf" srcId="{C4A2F537-2165-4C25-9FD7-B0290266A8F2}" destId="{B1069A9B-28B9-4E62-B9F6-ABC1E6A793AE}" srcOrd="0" destOrd="0" presId="urn:microsoft.com/office/officeart/2008/layout/RadialCluster#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A2F537-2165-4C25-9FD7-B0290266A8F2}" type="doc">
      <dgm:prSet loTypeId="urn:microsoft.com/office/officeart/2008/layout/RadialCluster#7" loCatId="cycle" qsTypeId="urn:microsoft.com/office/officeart/2005/8/quickstyle/simple1#7" qsCatId="simple" csTypeId="urn:microsoft.com/office/officeart/2005/8/colors/accent1_2#7" csCatId="accent1" phldr="1"/>
      <dgm:spPr/>
      <dgm:t>
        <a:bodyPr/>
        <a:lstStyle/>
        <a:p>
          <a:endParaRPr lang="zh-CN" altLang="en-US"/>
        </a:p>
      </dgm:t>
    </dgm:pt>
    <dgm:pt modelId="{B1069A9B-28B9-4E62-B9F6-ABC1E6A793AE}" type="pres">
      <dgm:prSet presAssocID="{C4A2F537-2165-4C25-9FD7-B0290266A8F2}" presName="Name0" presStyleCnt="0">
        <dgm:presLayoutVars>
          <dgm:chMax val="1"/>
          <dgm:chPref val="1"/>
          <dgm:dir/>
          <dgm:animOne val="branch"/>
          <dgm:animLvl val="lvl"/>
        </dgm:presLayoutVars>
      </dgm:prSet>
      <dgm:spPr/>
    </dgm:pt>
  </dgm:ptLst>
  <dgm:cxnLst>
    <dgm:cxn modelId="{26B7918F-75A6-4A40-866A-5FE1EA1BB819}" type="presOf" srcId="{C4A2F537-2165-4C25-9FD7-B0290266A8F2}" destId="{B1069A9B-28B9-4E62-B9F6-ABC1E6A793AE}" srcOrd="0" destOrd="0" presId="urn:microsoft.com/office/officeart/2008/layout/RadialCluster#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62B47-3D9B-4993-913B-CB461CF0425D}">
      <dsp:nvSpPr>
        <dsp:cNvPr id="0" name=""/>
        <dsp:cNvSpPr/>
      </dsp:nvSpPr>
      <dsp:spPr bwMode="white">
        <a:xfrm>
          <a:off x="1914157" y="1236218"/>
          <a:ext cx="797158" cy="7971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LLM</a:t>
          </a:r>
          <a:endParaRPr lang="zh-CN" altLang="en-US" sz="2500" kern="1200" dirty="0"/>
        </a:p>
      </dsp:txBody>
      <dsp:txXfrm>
        <a:off x="1953071" y="1275132"/>
        <a:ext cx="719330" cy="719330"/>
      </dsp:txXfrm>
    </dsp:sp>
    <dsp:sp modelId="{399622D5-3E32-4A8F-9A1D-C7E49F440A59}">
      <dsp:nvSpPr>
        <dsp:cNvPr id="0" name=""/>
        <dsp:cNvSpPr/>
      </dsp:nvSpPr>
      <dsp:spPr>
        <a:xfrm rot="16225488">
          <a:off x="2169375" y="1088813"/>
          <a:ext cx="294818" cy="0"/>
        </a:xfrm>
        <a:custGeom>
          <a:avLst/>
          <a:gdLst/>
          <a:ahLst/>
          <a:cxnLst/>
          <a:rect l="0" t="0" r="0" b="0"/>
          <a:pathLst>
            <a:path>
              <a:moveTo>
                <a:pt x="0" y="0"/>
              </a:moveTo>
              <a:lnTo>
                <a:pt x="2948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55A333-2033-4328-8163-A728E24477C5}">
      <dsp:nvSpPr>
        <dsp:cNvPr id="0" name=""/>
        <dsp:cNvSpPr/>
      </dsp:nvSpPr>
      <dsp:spPr bwMode="white">
        <a:xfrm>
          <a:off x="2052809" y="407311"/>
          <a:ext cx="534096" cy="5340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实体识别</a:t>
          </a:r>
        </a:p>
      </dsp:txBody>
      <dsp:txXfrm>
        <a:off x="2078881" y="433383"/>
        <a:ext cx="481952" cy="481952"/>
      </dsp:txXfrm>
    </dsp:sp>
    <dsp:sp modelId="{9DC7F119-DD50-47B7-B33E-FD922196193B}">
      <dsp:nvSpPr>
        <dsp:cNvPr id="0" name=""/>
        <dsp:cNvSpPr/>
      </dsp:nvSpPr>
      <dsp:spPr>
        <a:xfrm rot="1815696">
          <a:off x="2698143" y="1916067"/>
          <a:ext cx="193339" cy="0"/>
        </a:xfrm>
        <a:custGeom>
          <a:avLst/>
          <a:gdLst/>
          <a:ahLst/>
          <a:cxnLst/>
          <a:rect l="0" t="0" r="0" b="0"/>
          <a:pathLst>
            <a:path>
              <a:moveTo>
                <a:pt x="0" y="0"/>
              </a:moveTo>
              <a:lnTo>
                <a:pt x="19333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594ED2-313A-4FCE-A6CE-4CD39F1AB4C5}">
      <dsp:nvSpPr>
        <dsp:cNvPr id="0" name=""/>
        <dsp:cNvSpPr/>
      </dsp:nvSpPr>
      <dsp:spPr bwMode="white">
        <a:xfrm>
          <a:off x="2878310" y="1853546"/>
          <a:ext cx="534096" cy="5340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事件分类</a:t>
          </a:r>
        </a:p>
      </dsp:txBody>
      <dsp:txXfrm>
        <a:off x="2904382" y="1879618"/>
        <a:ext cx="481952" cy="481952"/>
      </dsp:txXfrm>
    </dsp:sp>
    <dsp:sp modelId="{7E099E6E-2E1B-42E3-BBAF-D686575DCB09}">
      <dsp:nvSpPr>
        <dsp:cNvPr id="0" name=""/>
        <dsp:cNvSpPr/>
      </dsp:nvSpPr>
      <dsp:spPr>
        <a:xfrm rot="8959176">
          <a:off x="1748521" y="1916711"/>
          <a:ext cx="178101" cy="0"/>
        </a:xfrm>
        <a:custGeom>
          <a:avLst/>
          <a:gdLst/>
          <a:ahLst/>
          <a:cxnLst/>
          <a:rect l="0" t="0" r="0" b="0"/>
          <a:pathLst>
            <a:path>
              <a:moveTo>
                <a:pt x="0" y="0"/>
              </a:moveTo>
              <a:lnTo>
                <a:pt x="1781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21BC43-3FE5-452C-AA1E-5798083CCC70}">
      <dsp:nvSpPr>
        <dsp:cNvPr id="0" name=""/>
        <dsp:cNvSpPr/>
      </dsp:nvSpPr>
      <dsp:spPr bwMode="white">
        <a:xfrm>
          <a:off x="1226889" y="1853538"/>
          <a:ext cx="534096" cy="5340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舆论分析</a:t>
          </a:r>
        </a:p>
      </dsp:txBody>
      <dsp:txXfrm>
        <a:off x="1252961" y="1879610"/>
        <a:ext cx="481952" cy="481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RadialCluster#1">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2">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3">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4">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5">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6">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7">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67033-E235-4AF0-8D29-1B27933A4FB5}" type="datetimeFigureOut">
              <a:rPr lang="zh-CN" altLang="en-US" smtClean="0"/>
              <a:t>2024/4/11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D0AAF-765D-4A51-BC0D-D9BC2157607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DD0AAF-765D-4A51-BC0D-D9BC21576071}" type="slidenum">
              <a:rPr lang="zh-CN" altLang="en-US" smtClean="0"/>
              <a:t>10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DD0AAF-765D-4A51-BC0D-D9BC21576071}" type="slidenum">
              <a:rPr lang="zh-CN" altLang="en-US" smtClean="0"/>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DD0AAF-765D-4A51-BC0D-D9BC21576071}" type="slidenum">
              <a:rPr lang="zh-CN" altLang="en-US" smtClean="0"/>
              <a:t>19</a:t>
            </a:fld>
            <a:endParaRPr lang="zh-CN" altLang="en-US"/>
          </a:p>
        </p:txBody>
      </p:sp>
    </p:spTree>
    <p:extLst>
      <p:ext uri="{BB962C8B-B14F-4D97-AF65-F5344CB8AC3E}">
        <p14:creationId xmlns:p14="http://schemas.microsoft.com/office/powerpoint/2010/main" val="3399579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DD0AAF-765D-4A51-BC0D-D9BC21576071}" type="slidenum">
              <a:rPr lang="zh-CN" altLang="en-US" smtClean="0"/>
              <a:t>22</a:t>
            </a:fld>
            <a:endParaRPr lang="zh-CN" altLang="en-US"/>
          </a:p>
        </p:txBody>
      </p:sp>
    </p:spTree>
    <p:extLst>
      <p:ext uri="{BB962C8B-B14F-4D97-AF65-F5344CB8AC3E}">
        <p14:creationId xmlns:p14="http://schemas.microsoft.com/office/powerpoint/2010/main" val="152714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3.xml"/><Relationship Id="rId5" Type="http://schemas.openxmlformats.org/officeDocument/2006/relationships/tags" Target="../tags/tag12.xml"/><Relationship Id="rId4" Type="http://schemas.openxmlformats.org/officeDocument/2006/relationships/tags" Target="../tags/tag1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3.xml"/><Relationship Id="rId5" Type="http://schemas.openxmlformats.org/officeDocument/2006/relationships/tags" Target="../tags/tag17.xml"/><Relationship Id="rId4" Type="http://schemas.openxmlformats.org/officeDocument/2006/relationships/tags" Target="../tags/tag1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3.xml"/><Relationship Id="rId5" Type="http://schemas.openxmlformats.org/officeDocument/2006/relationships/tags" Target="../tags/tag22.xml"/><Relationship Id="rId4"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3.xml"/><Relationship Id="rId4" Type="http://schemas.openxmlformats.org/officeDocument/2006/relationships/tags" Target="../tags/tag40.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3.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3.xml"/><Relationship Id="rId5" Type="http://schemas.openxmlformats.org/officeDocument/2006/relationships/tags" Target="../tags/tag54.xml"/><Relationship Id="rId4" Type="http://schemas.openxmlformats.org/officeDocument/2006/relationships/tags" Target="../tags/tag5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3.xml"/><Relationship Id="rId4" Type="http://schemas.openxmlformats.org/officeDocument/2006/relationships/tags" Target="../tags/tag58.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3.xml"/><Relationship Id="rId5" Type="http://schemas.openxmlformats.org/officeDocument/2006/relationships/tags" Target="../tags/tag63.xml"/><Relationship Id="rId4" Type="http://schemas.openxmlformats.org/officeDocument/2006/relationships/tags" Target="../tags/tag6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23">
    <p:spTree>
      <p:nvGrpSpPr>
        <p:cNvPr id="1" name=""/>
        <p:cNvGrpSpPr/>
        <p:nvPr/>
      </p:nvGrpSpPr>
      <p:grpSpPr>
        <a:xfrm>
          <a:off x="0" y="0"/>
          <a:ext cx="0" cy="0"/>
          <a:chOff x="0" y="0"/>
          <a:chExt cx="0" cy="0"/>
        </a:xfrm>
      </p:grpSpPr>
      <p:sp>
        <p:nvSpPr>
          <p:cNvPr id="2" name="Picture Placeholder 3"/>
          <p:cNvSpPr>
            <a:spLocks noGrp="1"/>
          </p:cNvSpPr>
          <p:nvPr>
            <p:ph type="pic" sz="quarter" idx="10"/>
          </p:nvPr>
        </p:nvSpPr>
        <p:spPr>
          <a:xfrm>
            <a:off x="4464050" y="1471255"/>
            <a:ext cx="6738938" cy="2653069"/>
          </a:xfrm>
          <a:prstGeom prst="rect">
            <a:avLst/>
          </a:prstGeom>
        </p:spPr>
        <p:txBody>
          <a:bodyPr vert="horz"/>
          <a:lstStyle/>
          <a:p>
            <a:endParaRPr lang="en-US"/>
          </a:p>
        </p:txBody>
      </p:sp>
      <p:sp>
        <p:nvSpPr>
          <p:cNvPr id="28" name="Rectangle 22"/>
          <p:cNvSpPr/>
          <p:nvPr userDrawn="1"/>
        </p:nvSpPr>
        <p:spPr>
          <a:xfrm>
            <a:off x="-1" y="6718300"/>
            <a:ext cx="6027795" cy="139700"/>
          </a:xfrm>
          <a:prstGeom prst="rect">
            <a:avLst/>
          </a:prstGeom>
          <a:solidFill>
            <a:srgbClr val="7E18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 23">
    <p:spTree>
      <p:nvGrpSpPr>
        <p:cNvPr id="1" name=""/>
        <p:cNvGrpSpPr/>
        <p:nvPr/>
      </p:nvGrpSpPr>
      <p:grpSpPr>
        <a:xfrm>
          <a:off x="0" y="0"/>
          <a:ext cx="0" cy="0"/>
          <a:chOff x="0" y="0"/>
          <a:chExt cx="0" cy="0"/>
        </a:xfrm>
      </p:grpSpPr>
      <p:sp>
        <p:nvSpPr>
          <p:cNvPr id="2" name="Picture Placeholder 3"/>
          <p:cNvSpPr>
            <a:spLocks noGrp="1"/>
          </p:cNvSpPr>
          <p:nvPr>
            <p:ph type="pic" sz="quarter" idx="10"/>
          </p:nvPr>
        </p:nvSpPr>
        <p:spPr>
          <a:xfrm>
            <a:off x="4464050" y="1471255"/>
            <a:ext cx="6738938" cy="2653069"/>
          </a:xfrm>
          <a:prstGeom prst="rect">
            <a:avLst/>
          </a:prstGeom>
        </p:spPr>
        <p:txBody>
          <a:bodyPr vert="horz"/>
          <a:lstStyle/>
          <a:p>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2024/4/11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2024/4/11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2024/4/11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2024/4/11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2024/4/11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2024/4/11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2024/4/11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2024/4/11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233EAC-6D56-4BB5-A49B-FE07C45E45ED}" type="datetimeFigureOut">
              <a:rPr lang="zh-CN" altLang="en-US" smtClean="0"/>
              <a:t>2024/4/11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045735-EB9B-45CE-BB07-6BCB8FB53BC6}" type="slidenum">
              <a:rPr lang="zh-CN" altLang="en-US" smtClean="0"/>
              <a:t>‹#›</a:t>
            </a:fld>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17" Type="http://schemas.openxmlformats.org/officeDocument/2006/relationships/tags" Target="../tags/tag6.xml"/><Relationship Id="rId2" Type="http://schemas.openxmlformats.org/officeDocument/2006/relationships/slideLayout" Target="../slideLayouts/slideLayout26.xml"/><Relationship Id="rId16" Type="http://schemas.openxmlformats.org/officeDocument/2006/relationships/tags" Target="../tags/tag5.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ags" Target="../tags/tag4.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045735-EB9B-45CE-BB07-6BCB8FB53BC6}" type="slidenum">
              <a:rPr lang="zh-CN" altLang="en-US" smtClean="0"/>
              <a:t>‹#›</a:t>
            </a:fld>
            <a:endParaRPr lang="zh-CN" altLang="en-US"/>
          </a:p>
        </p:txBody>
      </p:sp>
      <p:sp>
        <p:nvSpPr>
          <p:cNvPr id="29" name="矩形 28"/>
          <p:cNvSpPr/>
          <p:nvPr userDrawn="1"/>
        </p:nvSpPr>
        <p:spPr>
          <a:xfrm>
            <a:off x="2776746" y="4635211"/>
            <a:ext cx="6638508" cy="2476239"/>
          </a:xfrm>
          <a:prstGeom prst="rect">
            <a:avLst/>
          </a:prstGeom>
          <a:blipFill dpi="0" rotWithShape="1">
            <a:blip r:embed="rId14">
              <a:alphaModFix amt="5000"/>
            </a:blip>
            <a:srcRect/>
            <a:stretch>
              <a:fillRect t="-50527" b="1"/>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33EAC-6D56-4BB5-A49B-FE07C45E45ED}" type="datetimeFigureOut">
              <a:rPr lang="zh-CN" altLang="en-US" smtClean="0"/>
              <a:t>2024/4/11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045735-EB9B-45CE-BB07-6BCB8FB53BC6}" type="slidenum">
              <a:rPr lang="zh-CN" altLang="en-US" smtClean="0"/>
              <a:t>‹#›</a:t>
            </a:fld>
            <a:endParaRPr lang="zh-CN" altLang="en-US"/>
          </a:p>
        </p:txBody>
      </p:sp>
      <p:sp>
        <p:nvSpPr>
          <p:cNvPr id="29" name="矩形 28"/>
          <p:cNvSpPr/>
          <p:nvPr userDrawn="1"/>
        </p:nvSpPr>
        <p:spPr>
          <a:xfrm>
            <a:off x="2776746" y="4635211"/>
            <a:ext cx="6638508" cy="2476239"/>
          </a:xfrm>
          <a:prstGeom prst="rect">
            <a:avLst/>
          </a:prstGeom>
          <a:blipFill dpi="0" rotWithShape="1">
            <a:blip r:embed="rId14">
              <a:alphaModFix amt="5000"/>
            </a:blip>
            <a:srcRect/>
            <a:stretch>
              <a:fillRect t="-50527" b="1"/>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0" name="直接连接符 9"/>
          <p:cNvCxnSpPr/>
          <p:nvPr userDrawn="1"/>
        </p:nvCxnSpPr>
        <p:spPr>
          <a:xfrm>
            <a:off x="420130" y="981075"/>
            <a:ext cx="11351741" cy="0"/>
          </a:xfrm>
          <a:prstGeom prst="line">
            <a:avLst/>
          </a:prstGeom>
          <a:ln w="12700">
            <a:solidFill>
              <a:srgbClr val="AB2B2B">
                <a:alpha val="62000"/>
              </a:srgbClr>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2024/4/11</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0.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4.xml"/><Relationship Id="rId7" Type="http://schemas.openxmlformats.org/officeDocument/2006/relationships/image" Target="../media/image22.png"/><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5.xml"/><Relationship Id="rId7" Type="http://schemas.openxmlformats.org/officeDocument/2006/relationships/image" Target="../media/image24.png"/><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13.xml"/><Relationship Id="rId1" Type="http://schemas.openxmlformats.org/officeDocument/2006/relationships/tags" Target="../tags/tag78.xml"/><Relationship Id="rId6" Type="http://schemas.openxmlformats.org/officeDocument/2006/relationships/diagramColors" Target="../diagrams/colors6.xml"/><Relationship Id="rId11" Type="http://schemas.openxmlformats.org/officeDocument/2006/relationships/image" Target="../media/image4.png"/><Relationship Id="rId5" Type="http://schemas.openxmlformats.org/officeDocument/2006/relationships/diagramQuickStyle" Target="../diagrams/quickStyle6.xml"/><Relationship Id="rId10" Type="http://schemas.openxmlformats.org/officeDocument/2006/relationships/image" Target="../media/image27.png"/><Relationship Id="rId4" Type="http://schemas.openxmlformats.org/officeDocument/2006/relationships/diagramLayout" Target="../diagrams/layout6.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7.xml"/><Relationship Id="rId7" Type="http://schemas.openxmlformats.org/officeDocument/2006/relationships/image" Target="../media/image28.png"/><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image" Target="../media/image4.png"/><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datalearner.com/ai-models/llm-evaluation"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776746" y="4635211"/>
            <a:ext cx="6638508" cy="2476239"/>
          </a:xfrm>
          <a:prstGeom prst="rect">
            <a:avLst/>
          </a:prstGeom>
          <a:blipFill dpi="0" rotWithShape="1">
            <a:blip r:embed="rId3">
              <a:alphaModFix amt="5000"/>
            </a:blip>
            <a:srcRect/>
            <a:stretch>
              <a:fillRect t="-50527" b="1"/>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5200" y="1572078"/>
            <a:ext cx="1641600" cy="372095"/>
          </a:xfrm>
          <a:prstGeom prst="rect">
            <a:avLst/>
          </a:prstGeom>
        </p:spPr>
      </p:pic>
      <p:cxnSp>
        <p:nvCxnSpPr>
          <p:cNvPr id="8" name="直接连接符 7"/>
          <p:cNvCxnSpPr/>
          <p:nvPr/>
        </p:nvCxnSpPr>
        <p:spPr>
          <a:xfrm>
            <a:off x="2486290" y="2432693"/>
            <a:ext cx="7219421" cy="0"/>
          </a:xfrm>
          <a:prstGeom prst="line">
            <a:avLst/>
          </a:prstGeom>
          <a:ln w="12700">
            <a:solidFill>
              <a:srgbClr val="AB2B2B"/>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86925" y="3988419"/>
            <a:ext cx="7219421" cy="0"/>
          </a:xfrm>
          <a:prstGeom prst="line">
            <a:avLst/>
          </a:prstGeom>
          <a:ln w="12700">
            <a:solidFill>
              <a:srgbClr val="AB2B2B"/>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401648" y="2586176"/>
            <a:ext cx="9388704" cy="1168400"/>
          </a:xfrm>
          <a:prstGeom prst="rect">
            <a:avLst/>
          </a:prstGeom>
          <a:noFill/>
        </p:spPr>
        <p:txBody>
          <a:bodyPr wrap="square" rtlCol="0">
            <a:spAutoFit/>
          </a:bodyPr>
          <a:lstStyle/>
          <a:p>
            <a:pPr algn="ctr">
              <a:lnSpc>
                <a:spcPct val="125000"/>
              </a:lnSpc>
            </a:pPr>
            <a:r>
              <a:rPr lang="zh-CN" altLang="en-US" sz="5600" b="1" spc="200" dirty="0">
                <a:solidFill>
                  <a:srgbClr val="AB2B2B"/>
                </a:solidFill>
                <a:latin typeface="微软雅黑" panose="020B0503020204020204" charset="-122"/>
                <a:ea typeface="微软雅黑" panose="020B0503020204020204" charset="-122"/>
                <a:sym typeface="+mn-ea"/>
              </a:rPr>
              <a:t>大模型二次开发应用</a:t>
            </a:r>
            <a:endParaRPr lang="zh-CN" altLang="en-US" sz="5600" b="1" spc="200" dirty="0">
              <a:solidFill>
                <a:srgbClr val="AB2B2B"/>
              </a:solidFill>
              <a:latin typeface="微软雅黑" panose="020B0503020204020204" charset="-122"/>
              <a:ea typeface="微软雅黑" panose="020B0503020204020204" charset="-122"/>
            </a:endParaRPr>
          </a:p>
        </p:txBody>
      </p:sp>
      <p:sp>
        <p:nvSpPr>
          <p:cNvPr id="13" name="矩形 12"/>
          <p:cNvSpPr/>
          <p:nvPr/>
        </p:nvSpPr>
        <p:spPr>
          <a:xfrm rot="19489470">
            <a:off x="2087430" y="75101"/>
            <a:ext cx="7815223" cy="702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9677627">
            <a:off x="1696367" y="-185105"/>
            <a:ext cx="8799268" cy="7539332"/>
          </a:xfrm>
          <a:prstGeom prst="rect">
            <a:avLst/>
          </a:prstGeom>
          <a:noFill/>
          <a:ln w="393700">
            <a:gradFill flip="none" rotWithShape="1">
              <a:gsLst>
                <a:gs pos="0">
                  <a:schemeClr val="accent3">
                    <a:lumMod val="67000"/>
                    <a:alpha val="0"/>
                  </a:schemeClr>
                </a:gs>
                <a:gs pos="75000">
                  <a:srgbClr val="D9D7DA">
                    <a:alpha val="36000"/>
                  </a:srgbClr>
                </a:gs>
                <a:gs pos="100000">
                  <a:schemeClr val="accent3">
                    <a:lumMod val="60000"/>
                    <a:lumOff val="40000"/>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rot="19689791">
            <a:off x="1250990" y="-594491"/>
            <a:ext cx="9690020" cy="8358103"/>
          </a:xfrm>
          <a:prstGeom prst="rect">
            <a:avLst/>
          </a:prstGeom>
          <a:noFill/>
          <a:ln w="25400">
            <a:solidFill>
              <a:srgbClr val="AB2B2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rot="19677627">
            <a:off x="837848" y="-966170"/>
            <a:ext cx="10516304" cy="9101460"/>
          </a:xfrm>
          <a:prstGeom prst="rect">
            <a:avLst/>
          </a:prstGeom>
          <a:noFill/>
          <a:ln w="304800">
            <a:gradFill flip="none" rotWithShape="1">
              <a:gsLst>
                <a:gs pos="0">
                  <a:schemeClr val="accent3">
                    <a:lumMod val="67000"/>
                    <a:alpha val="0"/>
                  </a:schemeClr>
                </a:gs>
                <a:gs pos="69000">
                  <a:srgbClr val="D9D7DA">
                    <a:alpha val="32000"/>
                  </a:srgbClr>
                </a:gs>
                <a:gs pos="100000">
                  <a:schemeClr val="accent3">
                    <a:lumMod val="60000"/>
                    <a:lumOff val="40000"/>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rot="19677627">
            <a:off x="631957" y="-1193179"/>
            <a:ext cx="10928087" cy="9555478"/>
          </a:xfrm>
          <a:prstGeom prst="rect">
            <a:avLst/>
          </a:prstGeom>
          <a:noFill/>
          <a:ln w="127000">
            <a:solidFill>
              <a:srgbClr val="AB2B2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直角三角形 19"/>
          <p:cNvSpPr/>
          <p:nvPr/>
        </p:nvSpPr>
        <p:spPr>
          <a:xfrm flipV="1">
            <a:off x="-1" y="-5"/>
            <a:ext cx="2809876" cy="1756941"/>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直角三角形 20"/>
          <p:cNvSpPr/>
          <p:nvPr/>
        </p:nvSpPr>
        <p:spPr>
          <a:xfrm rot="16200000" flipV="1">
            <a:off x="-559805" y="4699477"/>
            <a:ext cx="2809876" cy="1756941"/>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直角三角形 21"/>
          <p:cNvSpPr/>
          <p:nvPr/>
        </p:nvSpPr>
        <p:spPr>
          <a:xfrm rot="16200000" flipH="1">
            <a:off x="9801294" y="562042"/>
            <a:ext cx="2952749" cy="1828666"/>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直角三角形 22"/>
          <p:cNvSpPr/>
          <p:nvPr/>
        </p:nvSpPr>
        <p:spPr>
          <a:xfrm flipH="1">
            <a:off x="9783191" y="5443226"/>
            <a:ext cx="2442147" cy="1414770"/>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3" name="表格 2"/>
          <p:cNvGraphicFramePr/>
          <p:nvPr>
            <p:custDataLst>
              <p:tags r:id="rId1"/>
            </p:custDataLst>
          </p:nvPr>
        </p:nvGraphicFramePr>
        <p:xfrm>
          <a:off x="3803015" y="4106545"/>
          <a:ext cx="4585970" cy="1828800"/>
        </p:xfrm>
        <a:graphic>
          <a:graphicData uri="http://schemas.openxmlformats.org/drawingml/2006/table">
            <a:tbl>
              <a:tblPr firstRow="1" bandRow="1">
                <a:tableStyleId>{5C22544A-7EE6-4342-B048-85BDC9FD1C3A}</a:tableStyleId>
              </a:tblPr>
              <a:tblGrid>
                <a:gridCol w="4585970">
                  <a:extLst>
                    <a:ext uri="{9D8B030D-6E8A-4147-A177-3AD203B41FA5}">
                      <a16:colId xmlns:a16="http://schemas.microsoft.com/office/drawing/2014/main" val="20000"/>
                    </a:ext>
                  </a:extLst>
                </a:gridCol>
              </a:tblGrid>
              <a:tr h="365760">
                <a:tc>
                  <a:txBody>
                    <a:bodyPr/>
                    <a:lstStyle/>
                    <a:p>
                      <a:pPr algn="ctr">
                        <a:buNone/>
                      </a:pPr>
                      <a:r>
                        <a:rPr lang="zh-CN" altLang="en-US">
                          <a:solidFill>
                            <a:schemeClr val="tx1"/>
                          </a:solidFill>
                        </a:rPr>
                        <a:t>小组成员</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33375">
                <a:tc>
                  <a:txBody>
                    <a:bodyPr/>
                    <a:lstStyle/>
                    <a:p>
                      <a:pPr algn="ctr">
                        <a:buNone/>
                      </a:pPr>
                      <a:r>
                        <a:rPr lang="zh-CN" altLang="en-US" dirty="0">
                          <a:solidFill>
                            <a:schemeClr val="tx1"/>
                          </a:solidFill>
                        </a:rPr>
                        <a:t>李建潼(2023111038)王蕾涛(2023111050)</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65760">
                <a:tc>
                  <a:txBody>
                    <a:bodyPr/>
                    <a:lstStyle/>
                    <a:p>
                      <a:pPr algn="ctr">
                        <a:buNone/>
                      </a:pPr>
                      <a:r>
                        <a:rPr lang="zh-CN" altLang="en-US" dirty="0"/>
                        <a:t>郝聪颖</a:t>
                      </a:r>
                      <a:r>
                        <a:rPr lang="en-US" altLang="zh-CN" dirty="0"/>
                        <a:t>(</a:t>
                      </a:r>
                      <a:r>
                        <a:rPr lang="zh-CN" altLang="en-US" dirty="0"/>
                        <a:t>2023110986</a:t>
                      </a:r>
                      <a:r>
                        <a:rPr lang="en-US" altLang="zh-CN" dirty="0"/>
                        <a:t>)</a:t>
                      </a:r>
                      <a:r>
                        <a:rPr lang="zh-CN" altLang="en-US" dirty="0"/>
                        <a:t>杨明</a:t>
                      </a:r>
                      <a:r>
                        <a:rPr lang="en-US" altLang="zh-CN" dirty="0"/>
                        <a:t>(</a:t>
                      </a:r>
                      <a:r>
                        <a:rPr lang="zh-CN" altLang="en-US" dirty="0"/>
                        <a:t>2023111046</a:t>
                      </a:r>
                      <a:r>
                        <a:rPr lang="en-US" altLang="zh-CN" dirty="0"/>
                        <a:t>)</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65760">
                <a:tc>
                  <a:txBody>
                    <a:bodyPr/>
                    <a:lstStyle/>
                    <a:p>
                      <a:pPr algn="ctr">
                        <a:buNone/>
                      </a:pPr>
                      <a:endParaRPr lang="zh-CN" altLang="en-US" dirty="0"/>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65760">
                <a:tc>
                  <a:txBody>
                    <a:bodyPr/>
                    <a:lstStyle/>
                    <a:p>
                      <a:pPr algn="ctr">
                        <a:buNone/>
                      </a:pPr>
                      <a:r>
                        <a:rPr lang="zh-CN" altLang="en-US" sz="1800" spc="100" dirty="0">
                          <a:latin typeface="Bahnschrift Light" panose="020B0502040204020203" pitchFamily="34" charset="0"/>
                          <a:ea typeface="微软雅黑" panose="020B0503020204020204" charset="-122"/>
                          <a:sym typeface="+mn-ea"/>
                        </a:rPr>
                        <a:t>汇报日期</a:t>
                      </a:r>
                      <a:r>
                        <a:rPr lang="en-US" altLang="zh-CN" sz="1800" spc="100" dirty="0">
                          <a:latin typeface="Bahnschrift Light" panose="020B0502040204020203" pitchFamily="34" charset="0"/>
                          <a:ea typeface="微软雅黑" panose="020B0503020204020204" charset="-122"/>
                          <a:sym typeface="+mn-ea"/>
                        </a:rPr>
                        <a:t>2024-4-13</a:t>
                      </a:r>
                      <a:endParaRPr lang="zh-CN" altLang="en-US" dirty="0"/>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098" name="Picture 2">
            <a:extLst>
              <a:ext uri="{FF2B5EF4-FFF2-40B4-BE49-F238E27FC236}">
                <a16:creationId xmlns:a16="http://schemas.microsoft.com/office/drawing/2014/main" id="{60256323-DD50-73FC-8722-6F26E7CF54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7933" y="584420"/>
            <a:ext cx="936134" cy="936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p:cNvSpPr/>
          <p:nvPr/>
        </p:nvSpPr>
        <p:spPr>
          <a:xfrm>
            <a:off x="4511842" y="4588280"/>
            <a:ext cx="1921043" cy="5133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4571865" y="4660287"/>
            <a:ext cx="1921042"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微调结果分析</a:t>
            </a:r>
          </a:p>
        </p:txBody>
      </p:sp>
      <p:sp>
        <p:nvSpPr>
          <p:cNvPr id="4" name="箭头: 右 3"/>
          <p:cNvSpPr/>
          <p:nvPr/>
        </p:nvSpPr>
        <p:spPr>
          <a:xfrm>
            <a:off x="2946737" y="1065960"/>
            <a:ext cx="1251286" cy="369154"/>
          </a:xfrm>
          <a:prstGeom prst="rightArrow">
            <a:avLst>
              <a:gd name="adj1" fmla="val 50000"/>
              <a:gd name="adj2" fmla="val 934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4511842" y="1065782"/>
            <a:ext cx="733926"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微调</a:t>
            </a:r>
          </a:p>
        </p:txBody>
      </p:sp>
      <p:sp>
        <p:nvSpPr>
          <p:cNvPr id="6" name="矩形: 圆角 5"/>
          <p:cNvSpPr/>
          <p:nvPr/>
        </p:nvSpPr>
        <p:spPr>
          <a:xfrm>
            <a:off x="4387245" y="1025859"/>
            <a:ext cx="914671" cy="4491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 name="图片 15"/>
          <p:cNvPicPr>
            <a:picLocks noChangeAspect="1"/>
          </p:cNvPicPr>
          <p:nvPr/>
        </p:nvPicPr>
        <p:blipFill>
          <a:blip r:embed="rId3"/>
          <a:stretch>
            <a:fillRect/>
          </a:stretch>
        </p:blipFill>
        <p:spPr>
          <a:xfrm>
            <a:off x="1315225" y="2867239"/>
            <a:ext cx="2646636" cy="1222581"/>
          </a:xfrm>
          <a:prstGeom prst="rect">
            <a:avLst/>
          </a:prstGeom>
        </p:spPr>
      </p:pic>
      <p:pic>
        <p:nvPicPr>
          <p:cNvPr id="24" name="图片 23"/>
          <p:cNvPicPr>
            <a:picLocks noChangeAspect="1"/>
          </p:cNvPicPr>
          <p:nvPr/>
        </p:nvPicPr>
        <p:blipFill>
          <a:blip r:embed="rId4"/>
          <a:stretch>
            <a:fillRect/>
          </a:stretch>
        </p:blipFill>
        <p:spPr>
          <a:xfrm>
            <a:off x="5745079" y="2548781"/>
            <a:ext cx="5608190" cy="1603594"/>
          </a:xfrm>
          <a:prstGeom prst="rect">
            <a:avLst/>
          </a:prstGeom>
        </p:spPr>
      </p:pic>
      <p:sp>
        <p:nvSpPr>
          <p:cNvPr id="25" name="文本框 24"/>
          <p:cNvSpPr txBox="1"/>
          <p:nvPr/>
        </p:nvSpPr>
        <p:spPr>
          <a:xfrm>
            <a:off x="1833435" y="4080367"/>
            <a:ext cx="1610213"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数据配置信息</a:t>
            </a:r>
          </a:p>
        </p:txBody>
      </p:sp>
      <p:sp>
        <p:nvSpPr>
          <p:cNvPr id="26" name="文本框 25"/>
          <p:cNvSpPr txBox="1"/>
          <p:nvPr/>
        </p:nvSpPr>
        <p:spPr>
          <a:xfrm>
            <a:off x="8016540" y="4152375"/>
            <a:ext cx="1610213"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微调参数设置</a:t>
            </a:r>
          </a:p>
        </p:txBody>
      </p:sp>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023491" y="4712271"/>
            <a:ext cx="2428329" cy="1820608"/>
          </a:xfrm>
          <a:prstGeom prst="rect">
            <a:avLst/>
          </a:prstGeom>
          <a:noFill/>
          <a:ln>
            <a:noFill/>
          </a:ln>
        </p:spPr>
      </p:pic>
      <p:graphicFrame>
        <p:nvGraphicFramePr>
          <p:cNvPr id="31" name="表格 30"/>
          <p:cNvGraphicFramePr>
            <a:graphicFrameLocks noGrp="1"/>
          </p:cNvGraphicFramePr>
          <p:nvPr/>
        </p:nvGraphicFramePr>
        <p:xfrm>
          <a:off x="5608720" y="5228302"/>
          <a:ext cx="5411470" cy="1066800"/>
        </p:xfrm>
        <a:graphic>
          <a:graphicData uri="http://schemas.openxmlformats.org/drawingml/2006/table">
            <a:tbl>
              <a:tblPr firstRow="1" firstCol="1" bandRow="1">
                <a:tableStyleId>{E8034E78-7F5D-4C2E-B375-FC64B27BC917}</a:tableStyleId>
              </a:tblPr>
              <a:tblGrid>
                <a:gridCol w="976563">
                  <a:extLst>
                    <a:ext uri="{9D8B030D-6E8A-4147-A177-3AD203B41FA5}">
                      <a16:colId xmlns:a16="http://schemas.microsoft.com/office/drawing/2014/main" val="20000"/>
                    </a:ext>
                  </a:extLst>
                </a:gridCol>
                <a:gridCol w="1792672">
                  <a:extLst>
                    <a:ext uri="{9D8B030D-6E8A-4147-A177-3AD203B41FA5}">
                      <a16:colId xmlns:a16="http://schemas.microsoft.com/office/drawing/2014/main" val="20001"/>
                    </a:ext>
                  </a:extLst>
                </a:gridCol>
                <a:gridCol w="1289050">
                  <a:extLst>
                    <a:ext uri="{9D8B030D-6E8A-4147-A177-3AD203B41FA5}">
                      <a16:colId xmlns:a16="http://schemas.microsoft.com/office/drawing/2014/main" val="20002"/>
                    </a:ext>
                  </a:extLst>
                </a:gridCol>
                <a:gridCol w="1353185">
                  <a:extLst>
                    <a:ext uri="{9D8B030D-6E8A-4147-A177-3AD203B41FA5}">
                      <a16:colId xmlns:a16="http://schemas.microsoft.com/office/drawing/2014/main" val="20003"/>
                    </a:ext>
                  </a:extLst>
                </a:gridCol>
              </a:tblGrid>
              <a:tr h="0">
                <a:tc>
                  <a:txBody>
                    <a:bodyPr/>
                    <a:lstStyle/>
                    <a:p>
                      <a:r>
                        <a:rPr lang="en-US" sz="1400" kern="100" dirty="0">
                          <a:effectLst/>
                        </a:rPr>
                        <a:t> </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400" kern="100">
                          <a:effectLst/>
                        </a:rPr>
                        <a:t>Qwen1.5-0.5B(</a:t>
                      </a:r>
                      <a:r>
                        <a:rPr lang="zh-CN" sz="1400" kern="100">
                          <a:effectLst/>
                        </a:rPr>
                        <a:t>微调</a:t>
                      </a: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400" kern="100">
                          <a:effectLst/>
                        </a:rPr>
                        <a:t>Qwen1.5-0.5B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r>
                        <a:rPr lang="en-US" sz="1400" kern="100">
                          <a:effectLst/>
                        </a:rPr>
                        <a:t>Qwen1.5-1.8B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0">
                <a:tc>
                  <a:txBody>
                    <a:bodyPr/>
                    <a:lstStyle/>
                    <a:p>
                      <a:r>
                        <a:rPr lang="en-US" sz="1400" kern="100">
                          <a:effectLst/>
                        </a:rPr>
                        <a:t>BLEU-4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solidFill>
                            <a:schemeClr val="tx1"/>
                          </a:solidFill>
                          <a:effectLst/>
                        </a:rPr>
                        <a:t>41.11</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solidFill>
                            <a:schemeClr val="tx1"/>
                          </a:solidFill>
                          <a:effectLst/>
                        </a:rPr>
                        <a:t>8.63</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solidFill>
                            <a:schemeClr val="tx1"/>
                          </a:solidFill>
                          <a:effectLst/>
                        </a:rPr>
                        <a:t>11.47</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0">
                <a:tc>
                  <a:txBody>
                    <a:bodyPr/>
                    <a:lstStyle/>
                    <a:p>
                      <a:r>
                        <a:rPr lang="en-US" sz="1400" kern="100">
                          <a:effectLst/>
                        </a:rPr>
                        <a:t>ROUGE-1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solidFill>
                            <a:schemeClr val="tx1"/>
                          </a:solidFill>
                          <a:effectLst/>
                        </a:rPr>
                        <a:t>61.40</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solidFill>
                            <a:schemeClr val="tx1"/>
                          </a:solidFill>
                          <a:effectLst/>
                        </a:rPr>
                        <a:t>28.01</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solidFill>
                            <a:schemeClr val="tx1"/>
                          </a:solidFill>
                          <a:effectLst/>
                        </a:rPr>
                        <a:t>32.17</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0">
                <a:tc>
                  <a:txBody>
                    <a:bodyPr/>
                    <a:lstStyle/>
                    <a:p>
                      <a:r>
                        <a:rPr lang="en-US" sz="1400" kern="100">
                          <a:effectLst/>
                        </a:rPr>
                        <a:t>ROUGE-2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solidFill>
                            <a:schemeClr val="tx1"/>
                          </a:solidFill>
                          <a:effectLst/>
                        </a:rPr>
                        <a:t>46.39</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solidFill>
                            <a:schemeClr val="tx1"/>
                          </a:solidFill>
                          <a:effectLst/>
                        </a:rPr>
                        <a:t>8.98</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solidFill>
                            <a:schemeClr val="tx1"/>
                          </a:solidFill>
                          <a:effectLst/>
                        </a:rPr>
                        <a:t>10.92</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0">
                <a:tc>
                  <a:txBody>
                    <a:bodyPr/>
                    <a:lstStyle/>
                    <a:p>
                      <a:r>
                        <a:rPr lang="en-US" sz="1400" kern="100">
                          <a:effectLst/>
                        </a:rPr>
                        <a:t>ROUGE-l</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solidFill>
                            <a:schemeClr val="tx1"/>
                          </a:solidFill>
                          <a:effectLst/>
                        </a:rPr>
                        <a:t>54.45</a:t>
                      </a:r>
                      <a:endParaRPr lang="zh-CN" sz="1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solidFill>
                            <a:schemeClr val="tx1"/>
                          </a:solidFill>
                          <a:effectLst/>
                        </a:rPr>
                        <a:t>15.37</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solidFill>
                            <a:schemeClr val="tx1"/>
                          </a:solidFill>
                          <a:effectLst/>
                        </a:rPr>
                        <a:t>19.18</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
        <p:nvSpPr>
          <p:cNvPr id="11" name="文本框 10"/>
          <p:cNvSpPr txBox="1"/>
          <p:nvPr/>
        </p:nvSpPr>
        <p:spPr>
          <a:xfrm>
            <a:off x="2587811" y="6521287"/>
            <a:ext cx="1158022"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微调损失值</a:t>
            </a:r>
          </a:p>
        </p:txBody>
      </p:sp>
      <p:sp>
        <p:nvSpPr>
          <p:cNvPr id="14" name="文本框 13"/>
          <p:cNvSpPr txBox="1"/>
          <p:nvPr/>
        </p:nvSpPr>
        <p:spPr>
          <a:xfrm>
            <a:off x="8081845" y="6367398"/>
            <a:ext cx="1479605"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微调结果对比</a:t>
            </a:r>
          </a:p>
        </p:txBody>
      </p:sp>
      <p:sp>
        <p:nvSpPr>
          <p:cNvPr id="17" name="矩形: 圆角 16"/>
          <p:cNvSpPr/>
          <p:nvPr/>
        </p:nvSpPr>
        <p:spPr>
          <a:xfrm>
            <a:off x="561473" y="1025859"/>
            <a:ext cx="2221832" cy="4491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p:cNvSpPr txBox="1"/>
          <p:nvPr/>
        </p:nvSpPr>
        <p:spPr>
          <a:xfrm>
            <a:off x="725905" y="1065782"/>
            <a:ext cx="1892968"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微调数据集构建</a:t>
            </a:r>
          </a:p>
        </p:txBody>
      </p:sp>
      <p:sp>
        <p:nvSpPr>
          <p:cNvPr id="19" name="文本框 18"/>
          <p:cNvSpPr txBox="1"/>
          <p:nvPr/>
        </p:nvSpPr>
        <p:spPr>
          <a:xfrm>
            <a:off x="782054" y="1596427"/>
            <a:ext cx="6252410"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微调模型选择</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Qwen1.5-0.5B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，采用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lora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方式进行有监督微调。</a:t>
            </a:r>
          </a:p>
        </p:txBody>
      </p:sp>
      <p:sp>
        <p:nvSpPr>
          <p:cNvPr id="8" name="矩形: 圆角 7"/>
          <p:cNvSpPr/>
          <p:nvPr/>
        </p:nvSpPr>
        <p:spPr>
          <a:xfrm>
            <a:off x="7732295" y="2083296"/>
            <a:ext cx="1441071" cy="5133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7782518" y="2155303"/>
            <a:ext cx="1629565"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参数设置</a:t>
            </a:r>
          </a:p>
        </p:txBody>
      </p:sp>
      <p:sp>
        <p:nvSpPr>
          <p:cNvPr id="7" name="矩形: 圆角 6"/>
          <p:cNvSpPr/>
          <p:nvPr/>
        </p:nvSpPr>
        <p:spPr>
          <a:xfrm>
            <a:off x="1951480" y="2083296"/>
            <a:ext cx="1441071" cy="5133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2051743" y="2155303"/>
            <a:ext cx="1629565"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数据载入</a:t>
            </a:r>
          </a:p>
        </p:txBody>
      </p:sp>
      <p:sp>
        <p:nvSpPr>
          <p:cNvPr id="2" name="文本框 1"/>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试验任务一：声浪智析-基于Qwen1.5的舆情分析小助手</a:t>
            </a:r>
          </a:p>
        </p:txBody>
      </p:sp>
      <p:sp>
        <p:nvSpPr>
          <p:cNvPr id="3" name="文本框 2"/>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pic>
        <p:nvPicPr>
          <p:cNvPr id="15" name="图片 14">
            <a:extLst>
              <a:ext uri="{FF2B5EF4-FFF2-40B4-BE49-F238E27FC236}">
                <a16:creationId xmlns:a16="http://schemas.microsoft.com/office/drawing/2014/main" id="{23926DCC-CE6A-F1C7-B357-88C714BD02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561473" y="1034114"/>
            <a:ext cx="2221832" cy="4491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725905" y="1074037"/>
            <a:ext cx="1892968"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微调数据集构建</a:t>
            </a:r>
          </a:p>
        </p:txBody>
      </p:sp>
      <p:sp>
        <p:nvSpPr>
          <p:cNvPr id="4" name="箭头: 右 3"/>
          <p:cNvSpPr/>
          <p:nvPr/>
        </p:nvSpPr>
        <p:spPr>
          <a:xfrm>
            <a:off x="2946737" y="1074215"/>
            <a:ext cx="1251286" cy="369154"/>
          </a:xfrm>
          <a:prstGeom prst="rightArrow">
            <a:avLst>
              <a:gd name="adj1" fmla="val 50000"/>
              <a:gd name="adj2" fmla="val 934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4511842" y="1074037"/>
            <a:ext cx="733926"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微调</a:t>
            </a:r>
          </a:p>
        </p:txBody>
      </p:sp>
      <p:sp>
        <p:nvSpPr>
          <p:cNvPr id="6" name="矩形: 圆角 5"/>
          <p:cNvSpPr/>
          <p:nvPr/>
        </p:nvSpPr>
        <p:spPr>
          <a:xfrm>
            <a:off x="4387245" y="1034114"/>
            <a:ext cx="914671" cy="4491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567536" y="2289609"/>
            <a:ext cx="4102673" cy="2121970"/>
          </a:xfrm>
          <a:prstGeom prst="rect">
            <a:avLst/>
          </a:prstGeom>
        </p:spPr>
      </p:pic>
      <p:sp>
        <p:nvSpPr>
          <p:cNvPr id="17" name="箭头: 右 16"/>
          <p:cNvSpPr/>
          <p:nvPr/>
        </p:nvSpPr>
        <p:spPr>
          <a:xfrm>
            <a:off x="5638800" y="1074215"/>
            <a:ext cx="1251286" cy="369154"/>
          </a:xfrm>
          <a:prstGeom prst="rightArrow">
            <a:avLst>
              <a:gd name="adj1" fmla="val 50000"/>
              <a:gd name="adj2" fmla="val 934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p:cNvSpPr txBox="1"/>
          <p:nvPr/>
        </p:nvSpPr>
        <p:spPr>
          <a:xfrm>
            <a:off x="7247020" y="1074037"/>
            <a:ext cx="2867528"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舆情分析的</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ChatBot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构建</a:t>
            </a:r>
          </a:p>
        </p:txBody>
      </p:sp>
      <p:sp>
        <p:nvSpPr>
          <p:cNvPr id="19" name="矩形: 圆角 18"/>
          <p:cNvSpPr/>
          <p:nvPr/>
        </p:nvSpPr>
        <p:spPr>
          <a:xfrm>
            <a:off x="7122425" y="1034114"/>
            <a:ext cx="2735449" cy="4491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p:cNvSpPr txBox="1"/>
          <p:nvPr/>
        </p:nvSpPr>
        <p:spPr>
          <a:xfrm>
            <a:off x="1918547" y="4663187"/>
            <a:ext cx="1538527" cy="307777"/>
          </a:xfrm>
          <a:prstGeom prst="rect">
            <a:avLst/>
          </a:prstGeom>
          <a:noFill/>
        </p:spPr>
        <p:txBody>
          <a:bodyPr wrap="square" rtlCol="0">
            <a:spAutoFit/>
          </a:bodyPr>
          <a:lstStyle/>
          <a:p>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ChatBot</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部分代码</a:t>
            </a:r>
          </a:p>
        </p:txBody>
      </p:sp>
      <p:pic>
        <p:nvPicPr>
          <p:cNvPr id="21" name="图片 20"/>
          <p:cNvPicPr>
            <a:picLocks noChangeAspect="1"/>
          </p:cNvPicPr>
          <p:nvPr/>
        </p:nvPicPr>
        <p:blipFill>
          <a:blip r:embed="rId4"/>
          <a:stretch>
            <a:fillRect/>
          </a:stretch>
        </p:blipFill>
        <p:spPr>
          <a:xfrm>
            <a:off x="4932948" y="1552937"/>
            <a:ext cx="6745706" cy="4029716"/>
          </a:xfrm>
          <a:prstGeom prst="rect">
            <a:avLst/>
          </a:prstGeom>
        </p:spPr>
      </p:pic>
      <p:sp>
        <p:nvSpPr>
          <p:cNvPr id="22" name="文本框 21"/>
          <p:cNvSpPr txBox="1"/>
          <p:nvPr/>
        </p:nvSpPr>
        <p:spPr>
          <a:xfrm>
            <a:off x="7894230" y="5776874"/>
            <a:ext cx="1795201" cy="307777"/>
          </a:xfrm>
          <a:prstGeom prst="rect">
            <a:avLst/>
          </a:prstGeom>
          <a:noFill/>
        </p:spPr>
        <p:txBody>
          <a:bodyPr wrap="square" rtlCol="0">
            <a:spAutoFit/>
          </a:bodyPr>
          <a:lstStyle/>
          <a:p>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ChatBot</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网页效果图</a:t>
            </a:r>
          </a:p>
        </p:txBody>
      </p:sp>
      <p:sp>
        <p:nvSpPr>
          <p:cNvPr id="7" name="文本框 6"/>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试验任务一：声浪智析-基于Qwen1.5的舆情分析小助手</a:t>
            </a:r>
          </a:p>
        </p:txBody>
      </p:sp>
      <p:sp>
        <p:nvSpPr>
          <p:cNvPr id="8" name="文本框 7"/>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pic>
        <p:nvPicPr>
          <p:cNvPr id="9" name="图片 8">
            <a:extLst>
              <a:ext uri="{FF2B5EF4-FFF2-40B4-BE49-F238E27FC236}">
                <a16:creationId xmlns:a16="http://schemas.microsoft.com/office/drawing/2014/main" id="{E859BE01-D191-3322-DA25-C9F308B9A2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7222" y="1580103"/>
            <a:ext cx="9095873" cy="2861310"/>
          </a:xfrm>
          <a:prstGeom prst="rect">
            <a:avLst/>
          </a:prstGeom>
          <a:noFill/>
        </p:spPr>
        <p:txBody>
          <a:bodyPr wrap="square" rtlCol="0">
            <a:spAutoFit/>
          </a:bodyPr>
          <a:lstStyle/>
          <a:p>
            <a:r>
              <a:rPr altLang="zh-CN" kern="100" dirty="0">
                <a:latin typeface="Times New Roman" panose="02020603050405020304" pitchFamily="18" charset="0"/>
                <a:ea typeface="微软雅黑" panose="020B0503020204020204" pitchFamily="34" charset="-122"/>
                <a:cs typeface="Times New Roman" panose="02020603050405020304" pitchFamily="18" charset="0"/>
              </a:rPr>
              <a:t>医疗大语言模型是指以海量的医学文本数据为训练语料，通过深度学习技术构建的人工智能模型。这些模型能够学习和理解医学知识，生成医疗文本，并将其应用于医疗领域的各种任务</a:t>
            </a:r>
            <a:r>
              <a:rPr lang="zh-CN" kern="100" dirty="0">
                <a:latin typeface="Times New Roman" panose="02020603050405020304" pitchFamily="18" charset="0"/>
                <a:ea typeface="微软雅黑" panose="020B0503020204020204" pitchFamily="34" charset="-122"/>
                <a:cs typeface="Times New Roman" panose="02020603050405020304" pitchFamily="18" charset="0"/>
              </a:rPr>
              <a:t>，例如：</a:t>
            </a:r>
          </a:p>
          <a:p>
            <a:pPr marL="285750" indent="-285750">
              <a:lnSpc>
                <a:spcPct val="150000"/>
              </a:lnSpc>
              <a:buFont typeface="Arial" panose="020B0604020202020204" pitchFamily="34" charset="0"/>
              <a:buChar char="•"/>
            </a:pPr>
            <a:r>
              <a:rPr b="1" dirty="0">
                <a:latin typeface="Times New Roman" panose="02020603050405020304" pitchFamily="18" charset="0"/>
                <a:ea typeface="微软雅黑" panose="020B0503020204020204" pitchFamily="34" charset="-122"/>
                <a:cs typeface="Times New Roman" panose="02020603050405020304" pitchFamily="18" charset="0"/>
                <a:sym typeface="+mn-ea"/>
              </a:rPr>
              <a:t>智能问诊</a:t>
            </a:r>
            <a:r>
              <a:rPr lang="zh-CN"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为患者提供24小时在线问诊服务，并根据患者的症状提供初步的诊断建议</a:t>
            </a:r>
            <a:endParaRPr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b="1" dirty="0">
                <a:latin typeface="Times New Roman" panose="02020603050405020304" pitchFamily="18" charset="0"/>
                <a:ea typeface="微软雅黑" panose="020B0503020204020204" pitchFamily="34" charset="-122"/>
                <a:cs typeface="Times New Roman" panose="02020603050405020304" pitchFamily="18" charset="0"/>
                <a:sym typeface="+mn-ea"/>
              </a:rPr>
              <a:t>辅助诊断</a:t>
            </a:r>
            <a:r>
              <a:rPr lang="zh-CN"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帮助医生分析患者的病情，提供更准确的诊断结果</a:t>
            </a:r>
            <a:endParaRPr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mn-ea"/>
              </a:rPr>
              <a:t>医学文献检索</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帮助医生快速检索到相关的医学文献，提高科研效率</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mn-ea"/>
              </a:rPr>
              <a:t>药物研发</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用于分析药物的有效性和安全性，加速药物研发的进程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 name="图示 8"/>
          <p:cNvGraphicFramePr/>
          <p:nvPr>
            <p:extLst>
              <p:ext uri="{D42A27DB-BD31-4B8C-83A1-F6EECF244321}">
                <p14:modId xmlns:p14="http://schemas.microsoft.com/office/powerpoint/2010/main" val="345006910"/>
              </p:ext>
            </p:extLst>
          </p:nvPr>
        </p:nvGraphicFramePr>
        <p:xfrm>
          <a:off x="3248526" y="3452239"/>
          <a:ext cx="4625474" cy="265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儿科医生助手:基于 Qwen 1.5 的智能辅助诊断系统</a:t>
            </a:r>
          </a:p>
        </p:txBody>
      </p:sp>
      <p:sp>
        <p:nvSpPr>
          <p:cNvPr id="3" name="文本框 2"/>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00" name="文本框 99"/>
          <p:cNvSpPr txBox="1"/>
          <p:nvPr/>
        </p:nvSpPr>
        <p:spPr>
          <a:xfrm>
            <a:off x="904875" y="5034280"/>
            <a:ext cx="9037320" cy="645160"/>
          </a:xfrm>
          <a:prstGeom prst="rect">
            <a:avLst/>
          </a:prstGeom>
          <a:noFill/>
          <a:ln w="9525">
            <a:noFill/>
          </a:ln>
        </p:spPr>
        <p:txBody>
          <a:bodyPr wrap="square">
            <a:spAutoFit/>
          </a:bodyPr>
          <a:lstStyle/>
          <a:p>
            <a:pPr indent="0"/>
            <a:r>
              <a:rPr lang="zh-CN" b="0">
                <a:latin typeface="Times New Roman" panose="02020603050405020304" pitchFamily="18" charset="0"/>
                <a:ea typeface="微软雅黑" panose="020B0503020204020204" pitchFamily="34" charset="-122"/>
                <a:cs typeface="Times New Roman" panose="02020603050405020304" pitchFamily="18" charset="0"/>
              </a:rPr>
              <a:t>中国儿科医生资源匮乏，新生儿家长面临着诸多困境。据统计，中国儿科医生的执业医师数量仅占总执业医师的</a:t>
            </a:r>
            <a:r>
              <a:rPr lang="en-US" b="0">
                <a:latin typeface="Times New Roman" panose="02020603050405020304" pitchFamily="18" charset="0"/>
                <a:ea typeface="微软雅黑" panose="020B0503020204020204" pitchFamily="34" charset="-122"/>
                <a:cs typeface="Times New Roman" panose="02020603050405020304" pitchFamily="18" charset="0"/>
              </a:rPr>
              <a:t>4%</a:t>
            </a:r>
            <a:r>
              <a:rPr lang="zh-CN" b="0">
                <a:latin typeface="Times New Roman" panose="02020603050405020304" pitchFamily="18" charset="0"/>
                <a:ea typeface="微软雅黑" panose="020B0503020204020204" pitchFamily="34" charset="-122"/>
                <a:cs typeface="Times New Roman" panose="02020603050405020304" pitchFamily="18" charset="0"/>
              </a:rPr>
              <a:t>左右，远低于发达国家水平。</a:t>
            </a:r>
            <a:endParaRPr lang="zh-CN" altLang="en-US" b="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560044" y="1067708"/>
            <a:ext cx="2799807" cy="553085"/>
          </a:xfrm>
          <a:prstGeom prst="rect">
            <a:avLst/>
          </a:prstGeom>
          <a:noFill/>
        </p:spPr>
        <p:txBody>
          <a:bodyPr wrap="square" rtlCol="0">
            <a:spAutoFit/>
          </a:bodyPr>
          <a:lstStyle/>
          <a:p>
            <a:pPr algn="l">
              <a:lnSpc>
                <a:spcPct val="125000"/>
              </a:lnSpc>
            </a:pPr>
            <a:r>
              <a:rPr lang="zh-CN" altLang="en-US" sz="2400" b="1" spc="100" dirty="0">
                <a:solidFill>
                  <a:srgbClr val="A6292F"/>
                </a:solidFill>
                <a:latin typeface="微软雅黑" panose="020B0503020204020204" charset="-122"/>
                <a:ea typeface="微软雅黑" panose="020B0503020204020204" charset="-122"/>
              </a:rPr>
              <a:t>技术背景</a:t>
            </a:r>
          </a:p>
        </p:txBody>
      </p:sp>
      <p:sp>
        <p:nvSpPr>
          <p:cNvPr id="5" name="文本框 4"/>
          <p:cNvSpPr txBox="1"/>
          <p:nvPr/>
        </p:nvSpPr>
        <p:spPr>
          <a:xfrm>
            <a:off x="560044" y="4254773"/>
            <a:ext cx="2799807" cy="511807"/>
          </a:xfrm>
          <a:prstGeom prst="rect">
            <a:avLst/>
          </a:prstGeom>
          <a:noFill/>
        </p:spPr>
        <p:txBody>
          <a:bodyPr wrap="square" rtlCol="0">
            <a:spAutoFit/>
          </a:bodyPr>
          <a:lstStyle/>
          <a:p>
            <a:pPr algn="l">
              <a:lnSpc>
                <a:spcPct val="125000"/>
              </a:lnSpc>
            </a:pPr>
            <a:r>
              <a:rPr lang="zh-CN" altLang="en-US" sz="2400" b="1" spc="100" dirty="0">
                <a:solidFill>
                  <a:srgbClr val="A6292F"/>
                </a:solidFill>
                <a:latin typeface="Times New Roman" panose="02020603050405020304" pitchFamily="18" charset="0"/>
                <a:ea typeface="微软雅黑" panose="020B0503020204020204" pitchFamily="34" charset="-122"/>
                <a:cs typeface="Times New Roman" panose="02020603050405020304" pitchFamily="18" charset="0"/>
              </a:rPr>
              <a:t>问题背景</a:t>
            </a:r>
          </a:p>
        </p:txBody>
      </p:sp>
      <p:pic>
        <p:nvPicPr>
          <p:cNvPr id="6" name="图片 5">
            <a:extLst>
              <a:ext uri="{FF2B5EF4-FFF2-40B4-BE49-F238E27FC236}">
                <a16:creationId xmlns:a16="http://schemas.microsoft.com/office/drawing/2014/main" id="{E199F024-87C2-9DC2-C474-3FCA5960D1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3248526" y="3309364"/>
          <a:ext cx="4625474" cy="265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儿科医生助手:基于 Qwen 1.5 的智能辅助诊断系统</a:t>
            </a:r>
          </a:p>
        </p:txBody>
      </p:sp>
      <p:sp>
        <p:nvSpPr>
          <p:cNvPr id="3" name="文本框 2"/>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7" name="文本框 16"/>
          <p:cNvSpPr txBox="1"/>
          <p:nvPr/>
        </p:nvSpPr>
        <p:spPr>
          <a:xfrm>
            <a:off x="560044" y="1067708"/>
            <a:ext cx="2799807" cy="553085"/>
          </a:xfrm>
          <a:prstGeom prst="rect">
            <a:avLst/>
          </a:prstGeom>
          <a:noFill/>
        </p:spPr>
        <p:txBody>
          <a:bodyPr wrap="square" rtlCol="0">
            <a:spAutoFit/>
          </a:bodyPr>
          <a:lstStyle/>
          <a:p>
            <a:pPr>
              <a:lnSpc>
                <a:spcPct val="125000"/>
              </a:lnSpc>
            </a:pPr>
            <a:r>
              <a:rPr lang="zh-CN" altLang="en-US" sz="2400" b="1" spc="100" dirty="0">
                <a:solidFill>
                  <a:srgbClr val="A6292F"/>
                </a:solidFill>
                <a:latin typeface="微软雅黑" panose="020B0503020204020204" charset="-122"/>
                <a:ea typeface="微软雅黑" panose="020B0503020204020204" charset="-122"/>
              </a:rPr>
              <a:t>数据集构建</a:t>
            </a:r>
          </a:p>
        </p:txBody>
      </p:sp>
      <p:sp>
        <p:nvSpPr>
          <p:cNvPr id="6" name="文本框 5"/>
          <p:cNvSpPr txBox="1"/>
          <p:nvPr/>
        </p:nvSpPr>
        <p:spPr>
          <a:xfrm>
            <a:off x="1094740" y="1666240"/>
            <a:ext cx="1494155" cy="475615"/>
          </a:xfrm>
          <a:prstGeom prst="rect">
            <a:avLst/>
          </a:prstGeom>
          <a:noFill/>
        </p:spPr>
        <p:txBody>
          <a:bodyPr wrap="square" rtlCol="0">
            <a:spAutoFit/>
          </a:bodyPr>
          <a:lstStyle/>
          <a:p>
            <a:pPr>
              <a:lnSpc>
                <a:spcPct val="125000"/>
              </a:lnSpc>
            </a:pPr>
            <a:r>
              <a:rPr lang="zh-CN" altLang="en-US" sz="2000" b="1" spc="100" dirty="0">
                <a:solidFill>
                  <a:srgbClr val="A6292F"/>
                </a:solidFill>
                <a:latin typeface="微软雅黑" panose="020B0503020204020204" charset="-122"/>
                <a:ea typeface="微软雅黑" panose="020B0503020204020204" charset="-122"/>
              </a:rPr>
              <a:t>数据获取</a:t>
            </a:r>
          </a:p>
        </p:txBody>
      </p:sp>
      <p:sp>
        <p:nvSpPr>
          <p:cNvPr id="7" name="文本框 6"/>
          <p:cNvSpPr txBox="1"/>
          <p:nvPr/>
        </p:nvSpPr>
        <p:spPr>
          <a:xfrm>
            <a:off x="4501515" y="1666240"/>
            <a:ext cx="2023110" cy="475615"/>
          </a:xfrm>
          <a:prstGeom prst="rect">
            <a:avLst/>
          </a:prstGeom>
          <a:noFill/>
        </p:spPr>
        <p:txBody>
          <a:bodyPr wrap="square" rtlCol="0">
            <a:spAutoFit/>
          </a:bodyPr>
          <a:lstStyle/>
          <a:p>
            <a:pPr>
              <a:lnSpc>
                <a:spcPct val="125000"/>
              </a:lnSpc>
            </a:pPr>
            <a:r>
              <a:rPr lang="zh-CN" altLang="en-US" sz="2000" b="1" spc="100" dirty="0">
                <a:solidFill>
                  <a:srgbClr val="A6292F"/>
                </a:solidFill>
                <a:latin typeface="微软雅黑" panose="020B0503020204020204" charset="-122"/>
                <a:ea typeface="微软雅黑" panose="020B0503020204020204" charset="-122"/>
              </a:rPr>
              <a:t>数据预处理</a:t>
            </a:r>
          </a:p>
        </p:txBody>
      </p:sp>
      <p:sp>
        <p:nvSpPr>
          <p:cNvPr id="10" name="文本框 9"/>
          <p:cNvSpPr txBox="1"/>
          <p:nvPr/>
        </p:nvSpPr>
        <p:spPr>
          <a:xfrm>
            <a:off x="8437880" y="1666240"/>
            <a:ext cx="1899285" cy="475615"/>
          </a:xfrm>
          <a:prstGeom prst="rect">
            <a:avLst/>
          </a:prstGeom>
          <a:noFill/>
        </p:spPr>
        <p:txBody>
          <a:bodyPr wrap="square" rtlCol="0">
            <a:spAutoFit/>
          </a:bodyPr>
          <a:lstStyle/>
          <a:p>
            <a:pPr>
              <a:lnSpc>
                <a:spcPct val="125000"/>
              </a:lnSpc>
            </a:pPr>
            <a:r>
              <a:rPr lang="zh-CN" altLang="en-US" sz="2000" b="1" spc="100" dirty="0">
                <a:solidFill>
                  <a:srgbClr val="A6292F"/>
                </a:solidFill>
                <a:latin typeface="微软雅黑" panose="020B0503020204020204" charset="-122"/>
                <a:ea typeface="微软雅黑" panose="020B0503020204020204" charset="-122"/>
              </a:rPr>
              <a:t>训练集构建</a:t>
            </a:r>
          </a:p>
        </p:txBody>
      </p:sp>
      <p:pic>
        <p:nvPicPr>
          <p:cNvPr id="101" name="图片 100"/>
          <p:cNvPicPr>
            <a:picLocks noChangeAspect="1"/>
          </p:cNvPicPr>
          <p:nvPr/>
        </p:nvPicPr>
        <p:blipFill>
          <a:blip r:embed="rId7"/>
          <a:srcRect r="77153"/>
          <a:stretch>
            <a:fillRect/>
          </a:stretch>
        </p:blipFill>
        <p:spPr>
          <a:xfrm>
            <a:off x="692785" y="2288540"/>
            <a:ext cx="2298065" cy="3808730"/>
          </a:xfrm>
          <a:prstGeom prst="rect">
            <a:avLst/>
          </a:prstGeom>
          <a:noFill/>
          <a:ln w="9525">
            <a:noFill/>
          </a:ln>
        </p:spPr>
      </p:pic>
      <p:grpSp>
        <p:nvGrpSpPr>
          <p:cNvPr id="18" name="组合 17"/>
          <p:cNvGrpSpPr/>
          <p:nvPr/>
        </p:nvGrpSpPr>
        <p:grpSpPr>
          <a:xfrm>
            <a:off x="3990340" y="2338705"/>
            <a:ext cx="2708910" cy="3689350"/>
            <a:chOff x="6284" y="3908"/>
            <a:chExt cx="4266" cy="5810"/>
          </a:xfrm>
        </p:grpSpPr>
        <p:sp>
          <p:nvSpPr>
            <p:cNvPr id="13" name="圆角矩形 12"/>
            <p:cNvSpPr/>
            <p:nvPr/>
          </p:nvSpPr>
          <p:spPr>
            <a:xfrm>
              <a:off x="6284" y="3908"/>
              <a:ext cx="4267" cy="5810"/>
            </a:xfrm>
            <a:prstGeom prst="roundRect">
              <a:avLst/>
            </a:prstGeom>
            <a:solidFill>
              <a:srgbClr val="000000">
                <a:alpha val="0"/>
              </a:srgbClr>
            </a:solidFill>
            <a:ln>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ctr"/>
              <a:r>
                <a:rPr lang="zh-CN" altLang="en-US">
                  <a:solidFill>
                    <a:schemeClr val="tx1"/>
                  </a:solidFill>
                  <a:latin typeface="微软雅黑" panose="020B0503020204020204" pitchFamily="34" charset="-122"/>
                  <a:ea typeface="微软雅黑" panose="020B0503020204020204" pitchFamily="34" charset="-122"/>
                </a:rPr>
                <a:t>问题分类</a:t>
              </a:r>
            </a:p>
          </p:txBody>
        </p:sp>
        <p:sp>
          <p:nvSpPr>
            <p:cNvPr id="14" name="圆角矩形 13"/>
            <p:cNvSpPr/>
            <p:nvPr/>
          </p:nvSpPr>
          <p:spPr>
            <a:xfrm>
              <a:off x="6868" y="5015"/>
              <a:ext cx="3099" cy="987"/>
            </a:xfrm>
            <a:prstGeom prst="roundRect">
              <a:avLst/>
            </a:prstGeom>
            <a:solidFill>
              <a:srgbClr val="000000">
                <a:alpha val="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sym typeface="+mn-ea"/>
                </a:rPr>
                <a:t>症状描述类</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6868" y="6592"/>
              <a:ext cx="3099" cy="987"/>
            </a:xfrm>
            <a:prstGeom prst="roundRect">
              <a:avLst/>
            </a:prstGeom>
            <a:solidFill>
              <a:srgbClr val="000000">
                <a:alpha val="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sym typeface="+mn-ea"/>
                </a:rPr>
                <a:t>治疗方法类</a:t>
              </a: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6868" y="8169"/>
              <a:ext cx="3099" cy="987"/>
            </a:xfrm>
            <a:prstGeom prst="roundRect">
              <a:avLst/>
            </a:prstGeom>
            <a:solidFill>
              <a:srgbClr val="000000">
                <a:alpha val="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sym typeface="+mn-ea"/>
                </a:rPr>
                <a:t>预防措施类</a:t>
              </a:r>
            </a:p>
          </p:txBody>
        </p:sp>
      </p:grpSp>
      <p:sp>
        <p:nvSpPr>
          <p:cNvPr id="19" name="右箭头 18"/>
          <p:cNvSpPr/>
          <p:nvPr/>
        </p:nvSpPr>
        <p:spPr>
          <a:xfrm>
            <a:off x="3151505" y="3610610"/>
            <a:ext cx="678180" cy="8140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右箭头 19"/>
          <p:cNvSpPr/>
          <p:nvPr/>
        </p:nvSpPr>
        <p:spPr>
          <a:xfrm>
            <a:off x="7124700" y="3610610"/>
            <a:ext cx="678180" cy="8140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2" name="图片 101"/>
          <p:cNvPicPr>
            <a:picLocks noChangeAspect="1"/>
          </p:cNvPicPr>
          <p:nvPr/>
        </p:nvPicPr>
        <p:blipFill>
          <a:blip r:embed="rId8"/>
          <a:srcRect r="73245" b="32887"/>
          <a:stretch>
            <a:fillRect/>
          </a:stretch>
        </p:blipFill>
        <p:spPr>
          <a:xfrm>
            <a:off x="8042275" y="2219325"/>
            <a:ext cx="2691130" cy="3689350"/>
          </a:xfrm>
          <a:prstGeom prst="rect">
            <a:avLst/>
          </a:prstGeom>
          <a:noFill/>
          <a:ln w="9525">
            <a:noFill/>
          </a:ln>
        </p:spPr>
      </p:pic>
      <p:pic>
        <p:nvPicPr>
          <p:cNvPr id="4" name="图片 3">
            <a:extLst>
              <a:ext uri="{FF2B5EF4-FFF2-40B4-BE49-F238E27FC236}">
                <a16:creationId xmlns:a16="http://schemas.microsoft.com/office/drawing/2014/main" id="{E4167A6E-1C18-98E9-0285-EAA99A4096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3248526" y="3452239"/>
          <a:ext cx="4625474" cy="265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儿科医生助手:基于 Qwen 1.5 的智能辅助诊断系统</a:t>
            </a:r>
          </a:p>
        </p:txBody>
      </p:sp>
      <p:sp>
        <p:nvSpPr>
          <p:cNvPr id="3" name="文本框 2"/>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7" name="文本框 16"/>
          <p:cNvSpPr txBox="1"/>
          <p:nvPr/>
        </p:nvSpPr>
        <p:spPr>
          <a:xfrm>
            <a:off x="448919" y="987063"/>
            <a:ext cx="2799807" cy="553085"/>
          </a:xfrm>
          <a:prstGeom prst="rect">
            <a:avLst/>
          </a:prstGeom>
          <a:noFill/>
        </p:spPr>
        <p:txBody>
          <a:bodyPr wrap="square" rtlCol="0">
            <a:spAutoFit/>
          </a:bodyPr>
          <a:lstStyle/>
          <a:p>
            <a:pPr>
              <a:lnSpc>
                <a:spcPct val="125000"/>
              </a:lnSpc>
            </a:pPr>
            <a:r>
              <a:rPr lang="zh-CN" altLang="en-US" sz="2400" b="1" spc="100" dirty="0">
                <a:solidFill>
                  <a:srgbClr val="A6292F"/>
                </a:solidFill>
                <a:latin typeface="微软雅黑" panose="020B0503020204020204" charset="-122"/>
                <a:ea typeface="微软雅黑" panose="020B0503020204020204" charset="-122"/>
              </a:rPr>
              <a:t>微调过程</a:t>
            </a:r>
          </a:p>
        </p:txBody>
      </p:sp>
      <p:sp>
        <p:nvSpPr>
          <p:cNvPr id="6" name="文本框 5"/>
          <p:cNvSpPr txBox="1"/>
          <p:nvPr/>
        </p:nvSpPr>
        <p:spPr>
          <a:xfrm>
            <a:off x="560044" y="1448708"/>
            <a:ext cx="2799807" cy="437515"/>
          </a:xfrm>
          <a:prstGeom prst="rect">
            <a:avLst/>
          </a:prstGeom>
          <a:noFill/>
        </p:spPr>
        <p:txBody>
          <a:bodyPr wrap="square" rtlCol="0">
            <a:spAutoFit/>
          </a:bodyPr>
          <a:lstStyle/>
          <a:p>
            <a:pPr>
              <a:lnSpc>
                <a:spcPct val="125000"/>
              </a:lnSpc>
            </a:pPr>
            <a:r>
              <a:rPr lang="zh-CN" altLang="en-US" b="1" spc="100" dirty="0">
                <a:solidFill>
                  <a:srgbClr val="A6292F"/>
                </a:solidFill>
                <a:latin typeface="微软雅黑" panose="020B0503020204020204" charset="-122"/>
                <a:ea typeface="微软雅黑" panose="020B0503020204020204" charset="-122"/>
              </a:rPr>
              <a:t>载入模型</a:t>
            </a:r>
          </a:p>
        </p:txBody>
      </p:sp>
      <p:sp>
        <p:nvSpPr>
          <p:cNvPr id="10" name="文本框 9"/>
          <p:cNvSpPr txBox="1"/>
          <p:nvPr/>
        </p:nvSpPr>
        <p:spPr>
          <a:xfrm>
            <a:off x="448919" y="3174003"/>
            <a:ext cx="2799807" cy="406971"/>
          </a:xfrm>
          <a:prstGeom prst="rect">
            <a:avLst/>
          </a:prstGeom>
          <a:noFill/>
        </p:spPr>
        <p:txBody>
          <a:bodyPr wrap="square" rtlCol="0">
            <a:spAutoFit/>
          </a:bodyPr>
          <a:lstStyle/>
          <a:p>
            <a:pPr>
              <a:lnSpc>
                <a:spcPct val="125000"/>
              </a:lnSpc>
            </a:pPr>
            <a:r>
              <a:rPr lang="zh-CN" altLang="en-US" b="1" spc="100" dirty="0">
                <a:solidFill>
                  <a:srgbClr val="A6292F"/>
                </a:solidFill>
                <a:latin typeface="Times New Roman" panose="02020603050405020304" pitchFamily="18" charset="0"/>
                <a:ea typeface="微软雅黑" panose="020B0503020204020204" pitchFamily="34" charset="-122"/>
                <a:cs typeface="Times New Roman" panose="02020603050405020304" pitchFamily="18" charset="0"/>
              </a:rPr>
              <a:t>选择</a:t>
            </a:r>
            <a:r>
              <a:rPr lang="en-US" altLang="zh-CN" b="1" spc="100" dirty="0">
                <a:solidFill>
                  <a:srgbClr val="A6292F"/>
                </a:solidFill>
                <a:latin typeface="Times New Roman" panose="02020603050405020304" pitchFamily="18" charset="0"/>
                <a:ea typeface="微软雅黑" panose="020B0503020204020204" pitchFamily="34" charset="-122"/>
                <a:cs typeface="Times New Roman" panose="02020603050405020304" pitchFamily="18" charset="0"/>
              </a:rPr>
              <a:t>lora</a:t>
            </a:r>
            <a:r>
              <a:rPr lang="zh-CN" altLang="en-US" b="1" spc="100" dirty="0">
                <a:solidFill>
                  <a:srgbClr val="A6292F"/>
                </a:solidFill>
                <a:latin typeface="Times New Roman" panose="02020603050405020304" pitchFamily="18" charset="0"/>
                <a:ea typeface="微软雅黑" panose="020B0503020204020204" pitchFamily="34" charset="-122"/>
                <a:cs typeface="Times New Roman" panose="02020603050405020304" pitchFamily="18" charset="0"/>
              </a:rPr>
              <a:t>调试</a:t>
            </a:r>
          </a:p>
        </p:txBody>
      </p:sp>
      <p:pic>
        <p:nvPicPr>
          <p:cNvPr id="105" name="图片 104"/>
          <p:cNvPicPr>
            <a:picLocks noChangeAspect="1"/>
          </p:cNvPicPr>
          <p:nvPr/>
        </p:nvPicPr>
        <p:blipFill>
          <a:blip r:embed="rId7"/>
          <a:srcRect/>
          <a:stretch>
            <a:fillRect/>
          </a:stretch>
        </p:blipFill>
        <p:spPr>
          <a:xfrm>
            <a:off x="1095375" y="2472690"/>
            <a:ext cx="9370695" cy="716280"/>
          </a:xfrm>
          <a:prstGeom prst="rect">
            <a:avLst/>
          </a:prstGeom>
          <a:noFill/>
          <a:ln w="9525">
            <a:noFill/>
          </a:ln>
        </p:spPr>
      </p:pic>
      <p:pic>
        <p:nvPicPr>
          <p:cNvPr id="106" name="图片 105"/>
          <p:cNvPicPr>
            <a:picLocks noChangeAspect="1"/>
          </p:cNvPicPr>
          <p:nvPr/>
        </p:nvPicPr>
        <p:blipFill>
          <a:blip r:embed="rId8"/>
          <a:srcRect/>
          <a:stretch>
            <a:fillRect/>
          </a:stretch>
        </p:blipFill>
        <p:spPr>
          <a:xfrm>
            <a:off x="1094740" y="4300855"/>
            <a:ext cx="9370060" cy="1719580"/>
          </a:xfrm>
          <a:prstGeom prst="rect">
            <a:avLst/>
          </a:prstGeom>
          <a:noFill/>
          <a:ln w="9525">
            <a:noFill/>
          </a:ln>
        </p:spPr>
      </p:pic>
      <p:sp>
        <p:nvSpPr>
          <p:cNvPr id="12" name="文本框 11"/>
          <p:cNvSpPr txBox="1"/>
          <p:nvPr/>
        </p:nvSpPr>
        <p:spPr>
          <a:xfrm>
            <a:off x="904875" y="1911350"/>
            <a:ext cx="9037320" cy="368300"/>
          </a:xfrm>
          <a:prstGeom prst="rect">
            <a:avLst/>
          </a:prstGeom>
          <a:noFill/>
          <a:ln w="9525">
            <a:noFill/>
          </a:ln>
        </p:spPr>
        <p:txBody>
          <a:bodyPr wrap="square">
            <a:spAutoFit/>
          </a:bodyPr>
          <a:lstStyle/>
          <a:p>
            <a:pPr indent="0"/>
            <a:r>
              <a:rPr lang="zh-CN" b="0" dirty="0">
                <a:latin typeface="Times New Roman" panose="02020603050405020304" pitchFamily="18" charset="0"/>
                <a:ea typeface="微软雅黑" panose="020B0503020204020204" pitchFamily="34" charset="-122"/>
                <a:cs typeface="Times New Roman" panose="02020603050405020304" pitchFamily="18" charset="0"/>
              </a:rPr>
              <a:t>本实验选择</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Qwen1.5-0.5B</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作为基础模型进行微调</a:t>
            </a:r>
          </a:p>
        </p:txBody>
      </p:sp>
      <p:sp>
        <p:nvSpPr>
          <p:cNvPr id="13" name="文本框 12"/>
          <p:cNvSpPr txBox="1"/>
          <p:nvPr/>
        </p:nvSpPr>
        <p:spPr>
          <a:xfrm>
            <a:off x="904875" y="3611245"/>
            <a:ext cx="9037320" cy="645160"/>
          </a:xfrm>
          <a:prstGeom prst="rect">
            <a:avLst/>
          </a:prstGeom>
          <a:noFill/>
          <a:ln w="9525">
            <a:noFill/>
          </a:ln>
        </p:spPr>
        <p:txBody>
          <a:bodyPr wrap="square">
            <a:spAutoFit/>
          </a:bodyPr>
          <a:lstStyle/>
          <a:p>
            <a:pPr indent="0"/>
            <a:r>
              <a:rPr lang="zh-CN" b="0" dirty="0">
                <a:latin typeface="Times New Roman" panose="02020603050405020304" pitchFamily="18" charset="0"/>
                <a:ea typeface="微软雅黑" panose="020B0503020204020204" pitchFamily="34" charset="-122"/>
                <a:cs typeface="Times New Roman" panose="02020603050405020304" pitchFamily="18" charset="0"/>
              </a:rPr>
              <a:t>微调方法共有全量微调、冻结参数微调以及</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Lora</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微调，这里我们选择</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Lora</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微调方法，并在量化等级处选择</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Int4</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量化</a:t>
            </a:r>
          </a:p>
        </p:txBody>
      </p:sp>
      <p:pic>
        <p:nvPicPr>
          <p:cNvPr id="4" name="图片 3">
            <a:extLst>
              <a:ext uri="{FF2B5EF4-FFF2-40B4-BE49-F238E27FC236}">
                <a16:creationId xmlns:a16="http://schemas.microsoft.com/office/drawing/2014/main" id="{8E1082BA-7125-AFDC-C611-61013AF065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3248526" y="3452239"/>
          <a:ext cx="4625474" cy="265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儿科医生助手:基于 Qwen 1.5 的智能辅助诊断系统</a:t>
            </a:r>
          </a:p>
        </p:txBody>
      </p:sp>
      <p:sp>
        <p:nvSpPr>
          <p:cNvPr id="3" name="文本框 2"/>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7" name="文本框 16"/>
          <p:cNvSpPr txBox="1"/>
          <p:nvPr/>
        </p:nvSpPr>
        <p:spPr>
          <a:xfrm>
            <a:off x="448919" y="987063"/>
            <a:ext cx="2799807" cy="553085"/>
          </a:xfrm>
          <a:prstGeom prst="rect">
            <a:avLst/>
          </a:prstGeom>
          <a:noFill/>
        </p:spPr>
        <p:txBody>
          <a:bodyPr wrap="square" rtlCol="0">
            <a:spAutoFit/>
          </a:bodyPr>
          <a:lstStyle/>
          <a:p>
            <a:pPr>
              <a:lnSpc>
                <a:spcPct val="125000"/>
              </a:lnSpc>
            </a:pPr>
            <a:r>
              <a:rPr lang="zh-CN" altLang="en-US" sz="2400" b="1" spc="100" dirty="0">
                <a:solidFill>
                  <a:srgbClr val="A6292F"/>
                </a:solidFill>
                <a:latin typeface="微软雅黑" panose="020B0503020204020204" charset="-122"/>
                <a:ea typeface="微软雅黑" panose="020B0503020204020204" charset="-122"/>
              </a:rPr>
              <a:t>微调过程</a:t>
            </a:r>
          </a:p>
        </p:txBody>
      </p:sp>
      <p:pic>
        <p:nvPicPr>
          <p:cNvPr id="104" name="图片 103"/>
          <p:cNvPicPr>
            <a:picLocks noChangeAspect="1"/>
          </p:cNvPicPr>
          <p:nvPr/>
        </p:nvPicPr>
        <p:blipFill>
          <a:blip r:embed="rId7"/>
          <a:srcRect/>
          <a:stretch>
            <a:fillRect/>
          </a:stretch>
        </p:blipFill>
        <p:spPr>
          <a:xfrm>
            <a:off x="1284605" y="2452370"/>
            <a:ext cx="9370695" cy="3307715"/>
          </a:xfrm>
          <a:prstGeom prst="rect">
            <a:avLst/>
          </a:prstGeom>
          <a:noFill/>
          <a:ln w="9525">
            <a:noFill/>
          </a:ln>
        </p:spPr>
      </p:pic>
      <p:sp>
        <p:nvSpPr>
          <p:cNvPr id="4" name="文本框 3"/>
          <p:cNvSpPr txBox="1"/>
          <p:nvPr/>
        </p:nvSpPr>
        <p:spPr>
          <a:xfrm>
            <a:off x="560044" y="1448708"/>
            <a:ext cx="2799807" cy="437515"/>
          </a:xfrm>
          <a:prstGeom prst="rect">
            <a:avLst/>
          </a:prstGeom>
          <a:noFill/>
        </p:spPr>
        <p:txBody>
          <a:bodyPr wrap="square" rtlCol="0">
            <a:spAutoFit/>
          </a:bodyPr>
          <a:lstStyle/>
          <a:p>
            <a:pPr>
              <a:lnSpc>
                <a:spcPct val="125000"/>
              </a:lnSpc>
            </a:pPr>
            <a:r>
              <a:rPr lang="zh-CN" altLang="en-US" b="1" spc="100" dirty="0">
                <a:solidFill>
                  <a:srgbClr val="A6292F"/>
                </a:solidFill>
                <a:latin typeface="微软雅黑" panose="020B0503020204020204" charset="-122"/>
                <a:ea typeface="微软雅黑" panose="020B0503020204020204" charset="-122"/>
              </a:rPr>
              <a:t>导入数据</a:t>
            </a:r>
            <a:r>
              <a:rPr lang="en-US" altLang="zh-CN" b="1" spc="100" dirty="0">
                <a:solidFill>
                  <a:srgbClr val="A6292F"/>
                </a:solidFill>
                <a:latin typeface="微软雅黑" panose="020B0503020204020204" charset="-122"/>
                <a:ea typeface="微软雅黑" panose="020B0503020204020204" charset="-122"/>
              </a:rPr>
              <a:t>-</a:t>
            </a:r>
            <a:r>
              <a:rPr lang="zh-CN" altLang="en-US" b="1" spc="100" dirty="0">
                <a:solidFill>
                  <a:srgbClr val="A6292F"/>
                </a:solidFill>
                <a:latin typeface="微软雅黑" panose="020B0503020204020204" charset="-122"/>
                <a:ea typeface="微软雅黑" panose="020B0503020204020204" charset="-122"/>
              </a:rPr>
              <a:t>调整参数</a:t>
            </a:r>
          </a:p>
        </p:txBody>
      </p:sp>
      <p:sp>
        <p:nvSpPr>
          <p:cNvPr id="5" name="文本框 4"/>
          <p:cNvSpPr txBox="1"/>
          <p:nvPr/>
        </p:nvSpPr>
        <p:spPr>
          <a:xfrm>
            <a:off x="904875" y="1911350"/>
            <a:ext cx="9037320" cy="368300"/>
          </a:xfrm>
          <a:prstGeom prst="rect">
            <a:avLst/>
          </a:prstGeom>
          <a:noFill/>
          <a:ln w="9525">
            <a:noFill/>
          </a:ln>
        </p:spPr>
        <p:txBody>
          <a:bodyPr wrap="square">
            <a:spAutoFit/>
          </a:bodyPr>
          <a:lstStyle/>
          <a:p>
            <a:pPr indent="0"/>
            <a:r>
              <a:rPr lang="zh-CN" b="0" dirty="0">
                <a:latin typeface="Times New Roman" panose="02020603050405020304" pitchFamily="18" charset="0"/>
                <a:ea typeface="微软雅黑" panose="020B0503020204020204" pitchFamily="34" charset="-122"/>
                <a:cs typeface="Times New Roman" panose="02020603050405020304" pitchFamily="18" charset="0"/>
              </a:rPr>
              <a:t>将训练集导入到</a:t>
            </a:r>
            <a:r>
              <a:rPr lang="en-US" altLang="zh-CN" b="0" dirty="0" err="1">
                <a:latin typeface="Times New Roman" panose="02020603050405020304" pitchFamily="18" charset="0"/>
                <a:ea typeface="微软雅黑" panose="020B0503020204020204" pitchFamily="34" charset="-122"/>
                <a:cs typeface="Times New Roman" panose="02020603050405020304" pitchFamily="18" charset="0"/>
              </a:rPr>
              <a:t>LLaMa</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-Factory</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，调整参数即可开始微调</a:t>
            </a:r>
          </a:p>
        </p:txBody>
      </p:sp>
      <p:pic>
        <p:nvPicPr>
          <p:cNvPr id="6" name="图片 5">
            <a:extLst>
              <a:ext uri="{FF2B5EF4-FFF2-40B4-BE49-F238E27FC236}">
                <a16:creationId xmlns:a16="http://schemas.microsoft.com/office/drawing/2014/main" id="{08833C78-9411-0248-F697-B06D5B1E036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3248526" y="3452239"/>
          <a:ext cx="4625474" cy="265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儿科医生助手:基于 Qwen 1.5 的智能辅助诊断系统</a:t>
            </a:r>
          </a:p>
        </p:txBody>
      </p:sp>
      <p:sp>
        <p:nvSpPr>
          <p:cNvPr id="3" name="文本框 2"/>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7" name="文本框 16"/>
          <p:cNvSpPr txBox="1"/>
          <p:nvPr/>
        </p:nvSpPr>
        <p:spPr>
          <a:xfrm>
            <a:off x="448919" y="987063"/>
            <a:ext cx="2799807" cy="553085"/>
          </a:xfrm>
          <a:prstGeom prst="rect">
            <a:avLst/>
          </a:prstGeom>
          <a:noFill/>
        </p:spPr>
        <p:txBody>
          <a:bodyPr wrap="square" rtlCol="0">
            <a:spAutoFit/>
          </a:bodyPr>
          <a:lstStyle/>
          <a:p>
            <a:pPr>
              <a:lnSpc>
                <a:spcPct val="125000"/>
              </a:lnSpc>
            </a:pPr>
            <a:r>
              <a:rPr lang="zh-CN" altLang="en-US" sz="2400" b="1" spc="100" dirty="0">
                <a:solidFill>
                  <a:srgbClr val="A6292F"/>
                </a:solidFill>
                <a:latin typeface="微软雅黑" panose="020B0503020204020204" charset="-122"/>
                <a:ea typeface="微软雅黑" panose="020B0503020204020204" charset="-122"/>
              </a:rPr>
              <a:t>结果分析与展示</a:t>
            </a:r>
          </a:p>
        </p:txBody>
      </p:sp>
      <p:pic>
        <p:nvPicPr>
          <p:cNvPr id="6" name="图片 9" descr="训练损失"/>
          <p:cNvPicPr>
            <a:picLocks noChangeAspect="1"/>
          </p:cNvPicPr>
          <p:nvPr/>
        </p:nvPicPr>
        <p:blipFill>
          <a:blip r:embed="rId8"/>
          <a:srcRect t="9891"/>
          <a:stretch>
            <a:fillRect/>
          </a:stretch>
        </p:blipFill>
        <p:spPr>
          <a:xfrm>
            <a:off x="904875" y="1957070"/>
            <a:ext cx="3049905" cy="2061210"/>
          </a:xfrm>
          <a:prstGeom prst="rect">
            <a:avLst/>
          </a:prstGeom>
        </p:spPr>
      </p:pic>
      <p:sp>
        <p:nvSpPr>
          <p:cNvPr id="7" name="文本框 6"/>
          <p:cNvSpPr txBox="1"/>
          <p:nvPr/>
        </p:nvSpPr>
        <p:spPr>
          <a:xfrm>
            <a:off x="560044" y="1448708"/>
            <a:ext cx="2799807" cy="437515"/>
          </a:xfrm>
          <a:prstGeom prst="rect">
            <a:avLst/>
          </a:prstGeom>
          <a:noFill/>
        </p:spPr>
        <p:txBody>
          <a:bodyPr wrap="square" rtlCol="0">
            <a:spAutoFit/>
          </a:bodyPr>
          <a:lstStyle/>
          <a:p>
            <a:pPr>
              <a:lnSpc>
                <a:spcPct val="125000"/>
              </a:lnSpc>
            </a:pPr>
            <a:r>
              <a:rPr lang="zh-CN" altLang="en-US" b="1" spc="100" dirty="0">
                <a:solidFill>
                  <a:srgbClr val="A6292F"/>
                </a:solidFill>
                <a:latin typeface="微软雅黑" panose="020B0503020204020204" charset="-122"/>
                <a:ea typeface="微软雅黑" panose="020B0503020204020204" charset="-122"/>
              </a:rPr>
              <a:t>损失函数</a:t>
            </a:r>
          </a:p>
        </p:txBody>
      </p:sp>
      <p:grpSp>
        <p:nvGrpSpPr>
          <p:cNvPr id="11" name="组合 10"/>
          <p:cNvGrpSpPr/>
          <p:nvPr/>
        </p:nvGrpSpPr>
        <p:grpSpPr>
          <a:xfrm>
            <a:off x="6163310" y="2056130"/>
            <a:ext cx="5267325" cy="2797810"/>
            <a:chOff x="9706" y="3238"/>
            <a:chExt cx="8295" cy="4406"/>
          </a:xfrm>
        </p:grpSpPr>
        <p:pic>
          <p:nvPicPr>
            <p:cNvPr id="13" name="图片 13" descr="1712674712518"/>
            <p:cNvPicPr>
              <a:picLocks noChangeAspect="1"/>
            </p:cNvPicPr>
            <p:nvPr/>
          </p:nvPicPr>
          <p:blipFill>
            <a:blip r:embed="rId9"/>
            <a:stretch>
              <a:fillRect/>
            </a:stretch>
          </p:blipFill>
          <p:spPr>
            <a:xfrm>
              <a:off x="9713" y="3238"/>
              <a:ext cx="8288" cy="1176"/>
            </a:xfrm>
            <a:prstGeom prst="rect">
              <a:avLst/>
            </a:prstGeom>
          </p:spPr>
        </p:pic>
        <p:pic>
          <p:nvPicPr>
            <p:cNvPr id="12" name="图片 12" descr="1712674759788"/>
            <p:cNvPicPr>
              <a:picLocks noChangeAspect="1"/>
            </p:cNvPicPr>
            <p:nvPr/>
          </p:nvPicPr>
          <p:blipFill>
            <a:blip r:embed="rId10"/>
            <a:stretch>
              <a:fillRect/>
            </a:stretch>
          </p:blipFill>
          <p:spPr>
            <a:xfrm>
              <a:off x="9706" y="4896"/>
              <a:ext cx="8295" cy="2168"/>
            </a:xfrm>
            <a:prstGeom prst="rect">
              <a:avLst/>
            </a:prstGeom>
          </p:spPr>
        </p:pic>
        <p:sp>
          <p:nvSpPr>
            <p:cNvPr id="8" name="文本框 7"/>
            <p:cNvSpPr txBox="1"/>
            <p:nvPr/>
          </p:nvSpPr>
          <p:spPr>
            <a:xfrm>
              <a:off x="12458" y="4414"/>
              <a:ext cx="2798" cy="58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训练后效果</a:t>
              </a:r>
            </a:p>
          </p:txBody>
        </p:sp>
        <p:sp>
          <p:nvSpPr>
            <p:cNvPr id="10" name="文本框 9"/>
            <p:cNvSpPr txBox="1"/>
            <p:nvPr/>
          </p:nvSpPr>
          <p:spPr>
            <a:xfrm>
              <a:off x="12458" y="7064"/>
              <a:ext cx="2798" cy="58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训练前效果</a:t>
              </a:r>
            </a:p>
          </p:txBody>
        </p:sp>
      </p:grpSp>
      <p:sp>
        <p:nvSpPr>
          <p:cNvPr id="14" name="文本框 13"/>
          <p:cNvSpPr txBox="1"/>
          <p:nvPr/>
        </p:nvSpPr>
        <p:spPr>
          <a:xfrm>
            <a:off x="5212054" y="1449343"/>
            <a:ext cx="2799807" cy="437515"/>
          </a:xfrm>
          <a:prstGeom prst="rect">
            <a:avLst/>
          </a:prstGeom>
          <a:noFill/>
        </p:spPr>
        <p:txBody>
          <a:bodyPr wrap="square" rtlCol="0">
            <a:spAutoFit/>
          </a:bodyPr>
          <a:lstStyle/>
          <a:p>
            <a:pPr>
              <a:lnSpc>
                <a:spcPct val="125000"/>
              </a:lnSpc>
            </a:pPr>
            <a:r>
              <a:rPr lang="zh-CN" altLang="en-US" b="1" spc="100" dirty="0">
                <a:solidFill>
                  <a:srgbClr val="A6292F"/>
                </a:solidFill>
                <a:latin typeface="微软雅黑" panose="020B0503020204020204" charset="-122"/>
                <a:ea typeface="微软雅黑" panose="020B0503020204020204" charset="-122"/>
              </a:rPr>
              <a:t>训练效果</a:t>
            </a:r>
          </a:p>
        </p:txBody>
      </p:sp>
      <p:graphicFrame>
        <p:nvGraphicFramePr>
          <p:cNvPr id="16" name="表格 15"/>
          <p:cNvGraphicFramePr/>
          <p:nvPr>
            <p:custDataLst>
              <p:tags r:id="rId1"/>
            </p:custDataLst>
            <p:extLst>
              <p:ext uri="{D42A27DB-BD31-4B8C-83A1-F6EECF244321}">
                <p14:modId xmlns:p14="http://schemas.microsoft.com/office/powerpoint/2010/main" val="3224983185"/>
              </p:ext>
            </p:extLst>
          </p:nvPr>
        </p:nvGraphicFramePr>
        <p:xfrm>
          <a:off x="1094740" y="5150485"/>
          <a:ext cx="4240831" cy="1428750"/>
        </p:xfrm>
        <a:graphic>
          <a:graphicData uri="http://schemas.openxmlformats.org/drawingml/2006/table">
            <a:tbl>
              <a:tblPr/>
              <a:tblGrid>
                <a:gridCol w="1372870">
                  <a:extLst>
                    <a:ext uri="{9D8B030D-6E8A-4147-A177-3AD203B41FA5}">
                      <a16:colId xmlns:a16="http://schemas.microsoft.com/office/drawing/2014/main" val="20000"/>
                    </a:ext>
                  </a:extLst>
                </a:gridCol>
                <a:gridCol w="1567062">
                  <a:extLst>
                    <a:ext uri="{9D8B030D-6E8A-4147-A177-3AD203B41FA5}">
                      <a16:colId xmlns:a16="http://schemas.microsoft.com/office/drawing/2014/main" val="20001"/>
                    </a:ext>
                  </a:extLst>
                </a:gridCol>
                <a:gridCol w="1300899">
                  <a:extLst>
                    <a:ext uri="{9D8B030D-6E8A-4147-A177-3AD203B41FA5}">
                      <a16:colId xmlns:a16="http://schemas.microsoft.com/office/drawing/2014/main" val="20002"/>
                    </a:ext>
                  </a:extLst>
                </a:gridCol>
              </a:tblGrid>
              <a:tr h="381000">
                <a:tc>
                  <a:txBody>
                    <a:bodyPr/>
                    <a:lstStyle/>
                    <a:p>
                      <a:pPr indent="0" algn="ctr">
                        <a:buNone/>
                      </a:pP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Qwen1.5-0.5B(微调)</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Qwen1.5-0.5B</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61620">
                <a:tc>
                  <a:txBody>
                    <a:bodyPr/>
                    <a:lstStyle/>
                    <a:p>
                      <a:pPr indent="0" algn="ctr">
                        <a:buNone/>
                      </a:pPr>
                      <a:r>
                        <a:rPr lang="en-US" sz="1200" b="0" dirty="0">
                          <a:latin typeface="Times New Roman" panose="02020603050405020304" pitchFamily="18" charset="0"/>
                          <a:ea typeface="微软雅黑" panose="020B0503020204020204" pitchFamily="34" charset="-122"/>
                          <a:cs typeface="Times New Roman" panose="02020603050405020304" pitchFamily="18" charset="0"/>
                        </a:rPr>
                        <a:t>BLEU-4</a:t>
                      </a:r>
                      <a:endParaRPr lang="en-US" altLang="en-US" sz="1200" b="0" dirty="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19.00</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16.3</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62890">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ROUGE-1</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42.15</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37.55</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61620">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ROUGE-2</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16.90</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14.18</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61620">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ROUGE-l</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a:latin typeface="Times New Roman" panose="02020603050405020304" pitchFamily="18" charset="0"/>
                          <a:ea typeface="微软雅黑" panose="020B0503020204020204" pitchFamily="34" charset="-122"/>
                          <a:cs typeface="Times New Roman" panose="02020603050405020304" pitchFamily="18" charset="0"/>
                        </a:rPr>
                        <a:t>30.08</a:t>
                      </a:r>
                      <a:endParaRPr lang="en-US" altLang="en-US" sz="1200" b="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tc>
                  <a:txBody>
                    <a:bodyPr/>
                    <a:lstStyle/>
                    <a:p>
                      <a:pPr indent="0" algn="ctr">
                        <a:buNone/>
                      </a:pPr>
                      <a:r>
                        <a:rPr lang="en-US" sz="1200" b="0" dirty="0">
                          <a:latin typeface="Times New Roman" panose="02020603050405020304" pitchFamily="18" charset="0"/>
                          <a:ea typeface="微软雅黑" panose="020B0503020204020204" pitchFamily="34" charset="-122"/>
                          <a:cs typeface="Times New Roman" panose="02020603050405020304" pitchFamily="18" charset="0"/>
                        </a:rPr>
                        <a:t>28.04</a:t>
                      </a:r>
                      <a:endParaRPr lang="en-US" altLang="en-US" sz="1200" b="0" dirty="0">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 name="文本框 17"/>
          <p:cNvSpPr txBox="1"/>
          <p:nvPr/>
        </p:nvSpPr>
        <p:spPr>
          <a:xfrm>
            <a:off x="560044" y="4475118"/>
            <a:ext cx="2799807" cy="437515"/>
          </a:xfrm>
          <a:prstGeom prst="rect">
            <a:avLst/>
          </a:prstGeom>
          <a:noFill/>
        </p:spPr>
        <p:txBody>
          <a:bodyPr wrap="square" rtlCol="0">
            <a:spAutoFit/>
          </a:bodyPr>
          <a:lstStyle/>
          <a:p>
            <a:pPr>
              <a:lnSpc>
                <a:spcPct val="125000"/>
              </a:lnSpc>
            </a:pPr>
            <a:r>
              <a:rPr lang="zh-CN" altLang="en-US" b="1" spc="100" dirty="0">
                <a:solidFill>
                  <a:srgbClr val="A6292F"/>
                </a:solidFill>
                <a:latin typeface="微软雅黑" panose="020B0503020204020204" charset="-122"/>
                <a:ea typeface="微软雅黑" panose="020B0503020204020204" charset="-122"/>
              </a:rPr>
              <a:t>结果分析</a:t>
            </a:r>
          </a:p>
        </p:txBody>
      </p:sp>
      <p:pic>
        <p:nvPicPr>
          <p:cNvPr id="4" name="图片 3">
            <a:extLst>
              <a:ext uri="{FF2B5EF4-FFF2-40B4-BE49-F238E27FC236}">
                <a16:creationId xmlns:a16="http://schemas.microsoft.com/office/drawing/2014/main" id="{14D827FC-AF19-B62A-7348-53F86D988D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3248526" y="3452239"/>
          <a:ext cx="4625474" cy="265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儿科医生助手:基于 Qwen 1.5 的智能辅助诊断系统</a:t>
            </a:r>
          </a:p>
        </p:txBody>
      </p:sp>
      <p:sp>
        <p:nvSpPr>
          <p:cNvPr id="3" name="文本框 2"/>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7" name="文本框 16"/>
          <p:cNvSpPr txBox="1"/>
          <p:nvPr/>
        </p:nvSpPr>
        <p:spPr>
          <a:xfrm>
            <a:off x="448919" y="987063"/>
            <a:ext cx="2799807" cy="553085"/>
          </a:xfrm>
          <a:prstGeom prst="rect">
            <a:avLst/>
          </a:prstGeom>
          <a:noFill/>
        </p:spPr>
        <p:txBody>
          <a:bodyPr wrap="square" rtlCol="0">
            <a:spAutoFit/>
          </a:bodyPr>
          <a:lstStyle/>
          <a:p>
            <a:pPr>
              <a:lnSpc>
                <a:spcPct val="125000"/>
              </a:lnSpc>
            </a:pPr>
            <a:r>
              <a:rPr lang="zh-CN" altLang="en-US" sz="2400" b="1" spc="100" dirty="0">
                <a:solidFill>
                  <a:srgbClr val="A6292F"/>
                </a:solidFill>
                <a:latin typeface="微软雅黑" panose="020B0503020204020204" charset="-122"/>
                <a:ea typeface="微软雅黑" panose="020B0503020204020204" charset="-122"/>
              </a:rPr>
              <a:t>结果分析与展示</a:t>
            </a:r>
          </a:p>
        </p:txBody>
      </p:sp>
      <p:pic>
        <p:nvPicPr>
          <p:cNvPr id="4" name="图片 14" descr="1712675991960"/>
          <p:cNvPicPr>
            <a:picLocks noChangeAspect="1"/>
          </p:cNvPicPr>
          <p:nvPr/>
        </p:nvPicPr>
        <p:blipFill>
          <a:blip r:embed="rId7"/>
          <a:stretch>
            <a:fillRect/>
          </a:stretch>
        </p:blipFill>
        <p:spPr>
          <a:xfrm>
            <a:off x="621983" y="2007870"/>
            <a:ext cx="5269865" cy="2473960"/>
          </a:xfrm>
          <a:prstGeom prst="rect">
            <a:avLst/>
          </a:prstGeom>
        </p:spPr>
      </p:pic>
      <p:pic>
        <p:nvPicPr>
          <p:cNvPr id="15" name="图片 9"/>
          <p:cNvPicPr>
            <a:picLocks noChangeAspect="1"/>
          </p:cNvPicPr>
          <p:nvPr/>
        </p:nvPicPr>
        <p:blipFill>
          <a:blip r:embed="rId8"/>
          <a:stretch>
            <a:fillRect/>
          </a:stretch>
        </p:blipFill>
        <p:spPr>
          <a:xfrm>
            <a:off x="6722745" y="1898968"/>
            <a:ext cx="5260340" cy="2691765"/>
          </a:xfrm>
          <a:prstGeom prst="rect">
            <a:avLst/>
          </a:prstGeom>
          <a:noFill/>
          <a:ln>
            <a:noFill/>
          </a:ln>
        </p:spPr>
      </p:pic>
      <p:pic>
        <p:nvPicPr>
          <p:cNvPr id="5" name="图片 4">
            <a:extLst>
              <a:ext uri="{FF2B5EF4-FFF2-40B4-BE49-F238E27FC236}">
                <a16:creationId xmlns:a16="http://schemas.microsoft.com/office/drawing/2014/main" id="{F45032FC-0F22-7D24-F59B-C335CB575D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a:extLst>
              <a:ext uri="{FF2B5EF4-FFF2-40B4-BE49-F238E27FC236}">
                <a16:creationId xmlns:a16="http://schemas.microsoft.com/office/drawing/2014/main" id="{E09E6E2E-C57D-2C4C-8E3E-7449F9400F46}"/>
              </a:ext>
            </a:extLst>
          </p:cNvPr>
          <p:cNvPicPr>
            <a:picLocks noChangeAspect="1"/>
          </p:cNvPicPr>
          <p:nvPr/>
        </p:nvPicPr>
        <p:blipFill>
          <a:blip r:embed="rId2"/>
          <a:stretch>
            <a:fillRect/>
          </a:stretch>
        </p:blipFill>
        <p:spPr>
          <a:xfrm>
            <a:off x="346075" y="1092820"/>
            <a:ext cx="11585730" cy="5765180"/>
          </a:xfrm>
          <a:prstGeom prst="rect">
            <a:avLst/>
          </a:prstGeom>
        </p:spPr>
      </p:pic>
      <p:sp>
        <p:nvSpPr>
          <p:cNvPr id="67" name="文本框 66">
            <a:extLst>
              <a:ext uri="{FF2B5EF4-FFF2-40B4-BE49-F238E27FC236}">
                <a16:creationId xmlns:a16="http://schemas.microsoft.com/office/drawing/2014/main" id="{CE78A367-EA37-874D-80FB-A43BAF554F71}"/>
              </a:ext>
            </a:extLst>
          </p:cNvPr>
          <p:cNvSpPr txBox="1"/>
          <p:nvPr/>
        </p:nvSpPr>
        <p:spPr>
          <a:xfrm>
            <a:off x="904875" y="395605"/>
            <a:ext cx="8453755" cy="546753"/>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债权大模型聊天机器人：基于</a:t>
            </a:r>
            <a:r>
              <a:rPr lang="en-US" altLang="zh-CN"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a:t>
            </a:r>
            <a:r>
              <a:rPr lang="en-US" altLang="zh-CN" sz="2600" b="1"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ChatGML</a:t>
            </a: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大模型</a:t>
            </a:r>
          </a:p>
        </p:txBody>
      </p:sp>
      <p:sp>
        <p:nvSpPr>
          <p:cNvPr id="68" name="文本框 67">
            <a:extLst>
              <a:ext uri="{FF2B5EF4-FFF2-40B4-BE49-F238E27FC236}">
                <a16:creationId xmlns:a16="http://schemas.microsoft.com/office/drawing/2014/main" id="{61FA4B23-708D-0F43-B447-DCFA75038137}"/>
              </a:ext>
            </a:extLst>
          </p:cNvPr>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Tree>
    <p:extLst>
      <p:ext uri="{BB962C8B-B14F-4D97-AF65-F5344CB8AC3E}">
        <p14:creationId xmlns:p14="http://schemas.microsoft.com/office/powerpoint/2010/main" val="31214265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88">
            <a:extLst>
              <a:ext uri="{FF2B5EF4-FFF2-40B4-BE49-F238E27FC236}">
                <a16:creationId xmlns:a16="http://schemas.microsoft.com/office/drawing/2014/main" id="{3D0BDD66-26FF-9D4F-8C8C-52CFD9D09AC4}"/>
              </a:ext>
            </a:extLst>
          </p:cNvPr>
          <p:cNvPicPr>
            <a:picLocks noChangeAspect="1"/>
          </p:cNvPicPr>
          <p:nvPr/>
        </p:nvPicPr>
        <p:blipFill>
          <a:blip r:embed="rId3"/>
          <a:stretch>
            <a:fillRect/>
          </a:stretch>
        </p:blipFill>
        <p:spPr>
          <a:xfrm>
            <a:off x="346075" y="1092820"/>
            <a:ext cx="11585730" cy="5765180"/>
          </a:xfrm>
          <a:prstGeom prst="rect">
            <a:avLst/>
          </a:prstGeom>
        </p:spPr>
      </p:pic>
      <p:sp>
        <p:nvSpPr>
          <p:cNvPr id="85" name="任意多边形: 形状 84">
            <a:extLst>
              <a:ext uri="{FF2B5EF4-FFF2-40B4-BE49-F238E27FC236}">
                <a16:creationId xmlns:a16="http://schemas.microsoft.com/office/drawing/2014/main" id="{4E148305-3D68-43F2-956C-E94AB6CA5AB0}"/>
              </a:ext>
            </a:extLst>
          </p:cNvPr>
          <p:cNvSpPr/>
          <p:nvPr/>
        </p:nvSpPr>
        <p:spPr>
          <a:xfrm>
            <a:off x="346075" y="1140460"/>
            <a:ext cx="11499850" cy="5669264"/>
          </a:xfrm>
          <a:custGeom>
            <a:avLst/>
            <a:gdLst>
              <a:gd name="connsiteX0" fmla="*/ 4309702 w 10843982"/>
              <a:gd name="connsiteY0" fmla="*/ 6793 h 6310963"/>
              <a:gd name="connsiteX1" fmla="*/ 10843982 w 10843982"/>
              <a:gd name="connsiteY1" fmla="*/ 6793 h 6310963"/>
              <a:gd name="connsiteX2" fmla="*/ 10843982 w 10843982"/>
              <a:gd name="connsiteY2" fmla="*/ 6310963 h 6310963"/>
              <a:gd name="connsiteX3" fmla="*/ 6520 w 10843982"/>
              <a:gd name="connsiteY3" fmla="*/ 6310963 h 6310963"/>
              <a:gd name="connsiteX4" fmla="*/ 6520 w 10843982"/>
              <a:gd name="connsiteY4" fmla="*/ 1655315 h 6310963"/>
              <a:gd name="connsiteX5" fmla="*/ 4309702 w 10843982"/>
              <a:gd name="connsiteY5" fmla="*/ 1655315 h 6310963"/>
              <a:gd name="connsiteX6" fmla="*/ 0 w 10843982"/>
              <a:gd name="connsiteY6" fmla="*/ 0 h 6310963"/>
              <a:gd name="connsiteX7" fmla="*/ 4309702 w 10843982"/>
              <a:gd name="connsiteY7" fmla="*/ 0 h 6310963"/>
              <a:gd name="connsiteX8" fmla="*/ 4309702 w 10843982"/>
              <a:gd name="connsiteY8" fmla="*/ 6793 h 6310963"/>
              <a:gd name="connsiteX9" fmla="*/ 6520 w 10843982"/>
              <a:gd name="connsiteY9" fmla="*/ 6793 h 6310963"/>
              <a:gd name="connsiteX10" fmla="*/ 6520 w 10843982"/>
              <a:gd name="connsiteY10" fmla="*/ 1655315 h 6310963"/>
              <a:gd name="connsiteX11" fmla="*/ 0 w 10843982"/>
              <a:gd name="connsiteY11" fmla="*/ 1655315 h 631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43982" h="6310963">
                <a:moveTo>
                  <a:pt x="4309702" y="6793"/>
                </a:moveTo>
                <a:lnTo>
                  <a:pt x="10843982" y="6793"/>
                </a:lnTo>
                <a:lnTo>
                  <a:pt x="10843982" y="6310963"/>
                </a:lnTo>
                <a:lnTo>
                  <a:pt x="6520" y="6310963"/>
                </a:lnTo>
                <a:lnTo>
                  <a:pt x="6520" y="1655315"/>
                </a:lnTo>
                <a:lnTo>
                  <a:pt x="4309702" y="1655315"/>
                </a:lnTo>
                <a:close/>
                <a:moveTo>
                  <a:pt x="0" y="0"/>
                </a:moveTo>
                <a:lnTo>
                  <a:pt x="4309702" y="0"/>
                </a:lnTo>
                <a:lnTo>
                  <a:pt x="4309702" y="6793"/>
                </a:lnTo>
                <a:lnTo>
                  <a:pt x="6520" y="6793"/>
                </a:lnTo>
                <a:lnTo>
                  <a:pt x="6520" y="1655315"/>
                </a:lnTo>
                <a:lnTo>
                  <a:pt x="0" y="1655315"/>
                </a:lnTo>
                <a:close/>
              </a:path>
            </a:pathLst>
          </a:custGeom>
          <a:solidFill>
            <a:schemeClr val="bg1">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1903FDB4-D5C0-B941-812B-8131085166A0}"/>
              </a:ext>
            </a:extLst>
          </p:cNvPr>
          <p:cNvSpPr txBox="1"/>
          <p:nvPr/>
        </p:nvSpPr>
        <p:spPr>
          <a:xfrm>
            <a:off x="904875" y="395605"/>
            <a:ext cx="8453755" cy="546753"/>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债权大模型聊天机器人：基于</a:t>
            </a:r>
            <a:r>
              <a:rPr lang="en-US" altLang="zh-CN"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a:t>
            </a:r>
            <a:r>
              <a:rPr lang="en-US" altLang="zh-CN" sz="2600" b="1"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ChatGML</a:t>
            </a: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大模型</a:t>
            </a:r>
          </a:p>
        </p:txBody>
      </p:sp>
      <p:sp>
        <p:nvSpPr>
          <p:cNvPr id="88" name="文本框 87">
            <a:extLst>
              <a:ext uri="{FF2B5EF4-FFF2-40B4-BE49-F238E27FC236}">
                <a16:creationId xmlns:a16="http://schemas.microsoft.com/office/drawing/2014/main" id="{3E613E2F-2B71-8E4D-A58A-69ED3FB423DD}"/>
              </a:ext>
            </a:extLst>
          </p:cNvPr>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3" name="圆角矩形 2">
            <a:extLst>
              <a:ext uri="{FF2B5EF4-FFF2-40B4-BE49-F238E27FC236}">
                <a16:creationId xmlns:a16="http://schemas.microsoft.com/office/drawing/2014/main" id="{761D477B-CB48-3941-A372-3FFDAC6D3B8D}"/>
              </a:ext>
            </a:extLst>
          </p:cNvPr>
          <p:cNvSpPr/>
          <p:nvPr/>
        </p:nvSpPr>
        <p:spPr>
          <a:xfrm>
            <a:off x="5230890" y="1643408"/>
            <a:ext cx="6300710"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目标：一次准确获取用户查询信息</a:t>
            </a:r>
          </a:p>
        </p:txBody>
      </p:sp>
      <p:sp>
        <p:nvSpPr>
          <p:cNvPr id="90" name="圆角矩形 89">
            <a:extLst>
              <a:ext uri="{FF2B5EF4-FFF2-40B4-BE49-F238E27FC236}">
                <a16:creationId xmlns:a16="http://schemas.microsoft.com/office/drawing/2014/main" id="{6EB70619-FF62-254D-A6D3-F8E6A6132FA4}"/>
              </a:ext>
            </a:extLst>
          </p:cNvPr>
          <p:cNvSpPr/>
          <p:nvPr/>
        </p:nvSpPr>
        <p:spPr>
          <a:xfrm>
            <a:off x="3962400" y="3060708"/>
            <a:ext cx="7594600"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服务对象：企业高层管理者与财务系统业务员等</a:t>
            </a:r>
          </a:p>
        </p:txBody>
      </p:sp>
      <p:sp>
        <p:nvSpPr>
          <p:cNvPr id="93" name="圆角矩形 92">
            <a:extLst>
              <a:ext uri="{FF2B5EF4-FFF2-40B4-BE49-F238E27FC236}">
                <a16:creationId xmlns:a16="http://schemas.microsoft.com/office/drawing/2014/main" id="{0D10A47C-416A-5C4F-82A3-92CD8C9CA9CA}"/>
              </a:ext>
            </a:extLst>
          </p:cNvPr>
          <p:cNvSpPr/>
          <p:nvPr/>
        </p:nvSpPr>
        <p:spPr>
          <a:xfrm>
            <a:off x="2108200" y="4356108"/>
            <a:ext cx="9448800"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指导方针：迎合用户使用习惯，使用鲁棒的识别技术，使用简单</a:t>
            </a:r>
          </a:p>
        </p:txBody>
      </p:sp>
      <p:sp>
        <p:nvSpPr>
          <p:cNvPr id="94" name="圆角矩形 93">
            <a:extLst>
              <a:ext uri="{FF2B5EF4-FFF2-40B4-BE49-F238E27FC236}">
                <a16:creationId xmlns:a16="http://schemas.microsoft.com/office/drawing/2014/main" id="{8DCCFB3C-B5C8-C143-AE14-60C7FE5C373A}"/>
              </a:ext>
            </a:extLst>
          </p:cNvPr>
          <p:cNvSpPr/>
          <p:nvPr/>
        </p:nvSpPr>
        <p:spPr>
          <a:xfrm>
            <a:off x="493790" y="5651508"/>
            <a:ext cx="11063210"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实现方法：使用文字和语言两种方式输入</a:t>
            </a:r>
            <a:r>
              <a:rPr lang="zh-CN" altLang="en-US" sz="1600">
                <a:solidFill>
                  <a:schemeClr val="tx1"/>
                </a:solidFill>
                <a:latin typeface="微软雅黑" panose="020B0503020204020204" pitchFamily="34" charset="-122"/>
                <a:ea typeface="微软雅黑" panose="020B0503020204020204" pitchFamily="34" charset="-122"/>
              </a:rPr>
              <a:t>，使用</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rPr>
              <a:t>百度的</a:t>
            </a:r>
            <a:r>
              <a:rPr lang="en-US" altLang="zh-CN" sz="1600" dirty="0">
                <a:solidFill>
                  <a:schemeClr val="tx1"/>
                </a:solidFill>
                <a:latin typeface="微软雅黑" panose="020B0503020204020204" pitchFamily="34" charset="-122"/>
                <a:ea typeface="微软雅黑" panose="020B0503020204020204" pitchFamily="34" charset="-122"/>
              </a:rPr>
              <a:t>CTC </a:t>
            </a:r>
            <a:r>
              <a:rPr lang="zh-CN" altLang="en-US" sz="1600" dirty="0">
                <a:solidFill>
                  <a:schemeClr val="tx1"/>
                </a:solidFill>
                <a:latin typeface="微软雅黑" panose="020B0503020204020204" pitchFamily="34" charset="-122"/>
                <a:ea typeface="微软雅黑" panose="020B0503020204020204" pitchFamily="34" charset="-122"/>
              </a:rPr>
              <a:t>算法做到精准语音识别</a:t>
            </a:r>
          </a:p>
        </p:txBody>
      </p:sp>
    </p:spTree>
    <p:extLst>
      <p:ext uri="{BB962C8B-B14F-4D97-AF65-F5344CB8AC3E}">
        <p14:creationId xmlns:p14="http://schemas.microsoft.com/office/powerpoint/2010/main" val="18374956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9489470">
            <a:off x="1933679" y="160540"/>
            <a:ext cx="7815223" cy="702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ïŝḻïďè"/>
          <p:cNvSpPr txBox="1"/>
          <p:nvPr/>
        </p:nvSpPr>
        <p:spPr>
          <a:xfrm>
            <a:off x="2164154" y="2282638"/>
            <a:ext cx="2637744" cy="2046394"/>
          </a:xfrm>
          <a:prstGeom prst="rect">
            <a:avLst/>
          </a:prstGeom>
          <a:noFill/>
        </p:spPr>
        <p:txBody>
          <a:bodyPr wrap="square" rtlCol="0">
            <a:spAutoFit/>
          </a:bodyPr>
          <a:lstStyle/>
          <a:p>
            <a:pPr algn="dist">
              <a:lnSpc>
                <a:spcPct val="125000"/>
              </a:lnSpc>
            </a:pPr>
            <a:r>
              <a:rPr lang="zh-CN" altLang="en-US" sz="7200" dirty="0">
                <a:solidFill>
                  <a:srgbClr val="AB2B2B"/>
                </a:solidFill>
                <a:latin typeface="微软雅黑" panose="020B0503020204020204" charset="-122"/>
                <a:ea typeface="微软雅黑" panose="020B0503020204020204" charset="-122"/>
              </a:rPr>
              <a:t>目录</a:t>
            </a:r>
            <a:endParaRPr lang="en-US" altLang="zh-CN" sz="7200" dirty="0">
              <a:solidFill>
                <a:srgbClr val="AB2B2B"/>
              </a:solidFill>
              <a:latin typeface="微软雅黑" panose="020B0503020204020204" charset="-122"/>
              <a:ea typeface="微软雅黑" panose="020B0503020204020204" charset="-122"/>
            </a:endParaRPr>
          </a:p>
          <a:p>
            <a:pPr algn="dist">
              <a:lnSpc>
                <a:spcPct val="125000"/>
              </a:lnSpc>
            </a:pPr>
            <a:r>
              <a:rPr lang="en-US" altLang="zh-CN" sz="3200" dirty="0">
                <a:solidFill>
                  <a:srgbClr val="AB2B2B"/>
                </a:solidFill>
                <a:latin typeface="微软雅黑" panose="020B0503020204020204" charset="-122"/>
                <a:ea typeface="微软雅黑" panose="020B0503020204020204" charset="-122"/>
              </a:rPr>
              <a:t>CONTENTS</a:t>
            </a:r>
            <a:endParaRPr lang="zh-CN" altLang="en-US" sz="3200" dirty="0">
              <a:solidFill>
                <a:srgbClr val="AB2B2B"/>
              </a:solidFill>
              <a:latin typeface="微软雅黑" panose="020B0503020204020204" charset="-122"/>
              <a:ea typeface="微软雅黑" panose="020B0503020204020204" charset="-122"/>
            </a:endParaRPr>
          </a:p>
        </p:txBody>
      </p:sp>
      <p:cxnSp>
        <p:nvCxnSpPr>
          <p:cNvPr id="46" name="直接连接符 45"/>
          <p:cNvCxnSpPr/>
          <p:nvPr/>
        </p:nvCxnSpPr>
        <p:spPr>
          <a:xfrm>
            <a:off x="2180003" y="2356287"/>
            <a:ext cx="2606048" cy="0"/>
          </a:xfrm>
          <a:prstGeom prst="line">
            <a:avLst/>
          </a:prstGeom>
          <a:ln w="9525" cap="rnd">
            <a:solidFill>
              <a:srgbClr val="C0000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180003" y="4375719"/>
            <a:ext cx="2606048" cy="0"/>
          </a:xfrm>
          <a:prstGeom prst="line">
            <a:avLst/>
          </a:prstGeom>
          <a:ln w="38100" cap="rnd">
            <a:solidFill>
              <a:srgbClr val="C0000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 name="组合 2"/>
          <p:cNvGrpSpPr/>
          <p:nvPr>
            <p:custDataLst>
              <p:tags r:id="rId1"/>
            </p:custDataLst>
          </p:nvPr>
        </p:nvGrpSpPr>
        <p:grpSpPr>
          <a:xfrm>
            <a:off x="6478474" y="2127275"/>
            <a:ext cx="4077731" cy="2861906"/>
            <a:chOff x="9988" y="3037"/>
            <a:chExt cx="6422" cy="4507"/>
          </a:xfrm>
        </p:grpSpPr>
        <p:sp>
          <p:nvSpPr>
            <p:cNvPr id="30" name="iŝlídé"/>
            <p:cNvSpPr/>
            <p:nvPr>
              <p:custDataLst>
                <p:tags r:id="rId2"/>
              </p:custDataLst>
            </p:nvPr>
          </p:nvSpPr>
          <p:spPr bwMode="auto">
            <a:xfrm>
              <a:off x="10090" y="3105"/>
              <a:ext cx="2480"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2400" dirty="0">
                  <a:solidFill>
                    <a:srgbClr val="C00000"/>
                  </a:solidFill>
                  <a:latin typeface="微软雅黑 Light" panose="020B0502040204020203" pitchFamily="34" charset="-122"/>
                  <a:ea typeface="微软雅黑 Light" panose="020B0502040204020203" pitchFamily="34" charset="-122"/>
                </a:rPr>
                <a:t>Part </a:t>
              </a:r>
              <a:r>
                <a:rPr lang="en-US" altLang="zh-CN" sz="2400" b="1" dirty="0">
                  <a:solidFill>
                    <a:srgbClr val="C00000"/>
                  </a:solidFill>
                  <a:latin typeface="Bahnschrift Light" panose="020B0502040204020203" pitchFamily="34" charset="0"/>
                  <a:ea typeface="微软雅黑 Light" panose="020B0502040204020203" pitchFamily="34" charset="-122"/>
                </a:rPr>
                <a:t>01</a:t>
              </a:r>
            </a:p>
          </p:txBody>
        </p:sp>
        <p:sp>
          <p:nvSpPr>
            <p:cNvPr id="31" name="文本框 30"/>
            <p:cNvSpPr txBox="1"/>
            <p:nvPr>
              <p:custDataLst>
                <p:tags r:id="rId3"/>
              </p:custDataLst>
            </p:nvPr>
          </p:nvSpPr>
          <p:spPr>
            <a:xfrm>
              <a:off x="12729" y="3133"/>
              <a:ext cx="2970" cy="871"/>
            </a:xfrm>
            <a:prstGeom prst="rect">
              <a:avLst/>
            </a:prstGeom>
            <a:noFill/>
          </p:spPr>
          <p:txBody>
            <a:bodyPr wrap="square" rtlCol="0">
              <a:spAutoFit/>
            </a:bodyPr>
            <a:lstStyle/>
            <a:p>
              <a:pPr>
                <a:lnSpc>
                  <a:spcPct val="125000"/>
                </a:lnSpc>
              </a:pPr>
              <a:r>
                <a:rPr lang="zh-CN" altLang="en-US" sz="2400" dirty="0">
                  <a:solidFill>
                    <a:schemeClr val="tx1">
                      <a:lumMod val="75000"/>
                      <a:lumOff val="25000"/>
                    </a:schemeClr>
                  </a:solidFill>
                  <a:latin typeface="微软雅黑" panose="020B0503020204020204" charset="-122"/>
                  <a:ea typeface="微软雅黑" panose="020B0503020204020204" charset="-122"/>
                </a:rPr>
                <a:t>实验环境</a:t>
              </a:r>
            </a:p>
          </p:txBody>
        </p:sp>
        <p:sp>
          <p:nvSpPr>
            <p:cNvPr id="2" name="矩形 1"/>
            <p:cNvSpPr/>
            <p:nvPr>
              <p:custDataLst>
                <p:tags r:id="rId4"/>
              </p:custDataLst>
            </p:nvPr>
          </p:nvSpPr>
          <p:spPr>
            <a:xfrm>
              <a:off x="9988" y="3037"/>
              <a:ext cx="6422" cy="1073"/>
            </a:xfrm>
            <a:prstGeom prst="rect">
              <a:avLst/>
            </a:prstGeom>
            <a:noFill/>
            <a:ln w="9525">
              <a:solidFill>
                <a:srgbClr val="D9D7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íṡļîḓè"/>
            <p:cNvSpPr/>
            <p:nvPr>
              <p:custDataLst>
                <p:tags r:id="rId5"/>
              </p:custDataLst>
            </p:nvPr>
          </p:nvSpPr>
          <p:spPr bwMode="auto">
            <a:xfrm>
              <a:off x="10090" y="4825"/>
              <a:ext cx="2480"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2400" dirty="0">
                  <a:solidFill>
                    <a:srgbClr val="C00000"/>
                  </a:solidFill>
                  <a:latin typeface="微软雅黑 Light" panose="020B0502040204020203" pitchFamily="34" charset="-122"/>
                  <a:ea typeface="微软雅黑 Light" panose="020B0502040204020203" pitchFamily="34" charset="-122"/>
                </a:rPr>
                <a:t>Part </a:t>
              </a:r>
              <a:r>
                <a:rPr lang="en-US" altLang="zh-CN" sz="2400" b="1" dirty="0">
                  <a:solidFill>
                    <a:srgbClr val="C00000"/>
                  </a:solidFill>
                  <a:latin typeface="Bahnschrift Light" panose="020B0502040204020203" pitchFamily="34" charset="0"/>
                  <a:ea typeface="微软雅黑 Light" panose="020B0502040204020203" pitchFamily="34" charset="-122"/>
                </a:rPr>
                <a:t>02</a:t>
              </a:r>
            </a:p>
          </p:txBody>
        </p:sp>
        <p:sp>
          <p:nvSpPr>
            <p:cNvPr id="34" name="文本框 33"/>
            <p:cNvSpPr txBox="1"/>
            <p:nvPr>
              <p:custDataLst>
                <p:tags r:id="rId6"/>
              </p:custDataLst>
            </p:nvPr>
          </p:nvSpPr>
          <p:spPr>
            <a:xfrm>
              <a:off x="12729" y="4873"/>
              <a:ext cx="3168" cy="871"/>
            </a:xfrm>
            <a:prstGeom prst="rect">
              <a:avLst/>
            </a:prstGeom>
            <a:noFill/>
          </p:spPr>
          <p:txBody>
            <a:bodyPr wrap="square" rtlCol="0">
              <a:spAutoFit/>
            </a:bodyPr>
            <a:lstStyle/>
            <a:p>
              <a:pPr algn="l">
                <a:lnSpc>
                  <a:spcPct val="125000"/>
                </a:lnSpc>
              </a:pPr>
              <a:r>
                <a:rPr lang="zh-CN" altLang="en-US" sz="2400" dirty="0">
                  <a:solidFill>
                    <a:schemeClr val="tx1">
                      <a:lumMod val="75000"/>
                      <a:lumOff val="25000"/>
                    </a:schemeClr>
                  </a:solidFill>
                  <a:latin typeface="微软雅黑" panose="020B0503020204020204" charset="-122"/>
                  <a:ea typeface="微软雅黑" panose="020B0503020204020204" charset="-122"/>
                </a:rPr>
                <a:t>实验原理</a:t>
              </a:r>
            </a:p>
          </p:txBody>
        </p:sp>
        <p:sp>
          <p:nvSpPr>
            <p:cNvPr id="48" name="矩形 47"/>
            <p:cNvSpPr/>
            <p:nvPr>
              <p:custDataLst>
                <p:tags r:id="rId7"/>
              </p:custDataLst>
            </p:nvPr>
          </p:nvSpPr>
          <p:spPr>
            <a:xfrm>
              <a:off x="9988" y="4754"/>
              <a:ext cx="6422" cy="1073"/>
            </a:xfrm>
            <a:prstGeom prst="rect">
              <a:avLst/>
            </a:prstGeom>
            <a:noFill/>
            <a:ln w="9525">
              <a:solidFill>
                <a:srgbClr val="D9D7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îṣḻidé"/>
            <p:cNvSpPr/>
            <p:nvPr>
              <p:custDataLst>
                <p:tags r:id="rId8"/>
              </p:custDataLst>
            </p:nvPr>
          </p:nvSpPr>
          <p:spPr bwMode="auto">
            <a:xfrm>
              <a:off x="10090" y="6537"/>
              <a:ext cx="2480"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2400" dirty="0">
                  <a:solidFill>
                    <a:srgbClr val="C00000"/>
                  </a:solidFill>
                  <a:latin typeface="微软雅黑 Light" panose="020B0502040204020203" pitchFamily="34" charset="-122"/>
                  <a:ea typeface="微软雅黑 Light" panose="020B0502040204020203" pitchFamily="34" charset="-122"/>
                </a:rPr>
                <a:t>Part </a:t>
              </a:r>
              <a:r>
                <a:rPr lang="en-US" altLang="zh-CN" sz="2400" b="1" dirty="0">
                  <a:solidFill>
                    <a:srgbClr val="C00000"/>
                  </a:solidFill>
                  <a:latin typeface="Bahnschrift Light" panose="020B0502040204020203" pitchFamily="34" charset="0"/>
                  <a:ea typeface="微软雅黑 Light" panose="020B0502040204020203" pitchFamily="34" charset="-122"/>
                </a:rPr>
                <a:t>03</a:t>
              </a:r>
            </a:p>
          </p:txBody>
        </p:sp>
        <p:sp>
          <p:nvSpPr>
            <p:cNvPr id="49" name="矩形 48"/>
            <p:cNvSpPr/>
            <p:nvPr>
              <p:custDataLst>
                <p:tags r:id="rId9"/>
              </p:custDataLst>
            </p:nvPr>
          </p:nvSpPr>
          <p:spPr>
            <a:xfrm>
              <a:off x="9988" y="6471"/>
              <a:ext cx="6422" cy="1073"/>
            </a:xfrm>
            <a:prstGeom prst="rect">
              <a:avLst/>
            </a:prstGeom>
            <a:noFill/>
            <a:ln w="9525">
              <a:solidFill>
                <a:srgbClr val="D9D7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文本框 52"/>
            <p:cNvSpPr txBox="1"/>
            <p:nvPr>
              <p:custDataLst>
                <p:tags r:id="rId10"/>
              </p:custDataLst>
            </p:nvPr>
          </p:nvSpPr>
          <p:spPr>
            <a:xfrm>
              <a:off x="12729" y="6558"/>
              <a:ext cx="3168" cy="871"/>
            </a:xfrm>
            <a:prstGeom prst="rect">
              <a:avLst/>
            </a:prstGeom>
            <a:noFill/>
          </p:spPr>
          <p:txBody>
            <a:bodyPr wrap="square" rtlCol="0">
              <a:spAutoFit/>
            </a:bodyPr>
            <a:lstStyle/>
            <a:p>
              <a:pPr algn="l">
                <a:lnSpc>
                  <a:spcPct val="125000"/>
                </a:lnSpc>
              </a:pPr>
              <a:r>
                <a:rPr lang="zh-CN" altLang="en-US" sz="2400" dirty="0">
                  <a:solidFill>
                    <a:schemeClr val="tx1">
                      <a:lumMod val="75000"/>
                      <a:lumOff val="25000"/>
                    </a:schemeClr>
                  </a:solidFill>
                  <a:latin typeface="微软雅黑" panose="020B0503020204020204" charset="-122"/>
                  <a:ea typeface="微软雅黑" panose="020B0503020204020204" charset="-122"/>
                </a:rPr>
                <a:t>实验任务</a:t>
              </a:r>
            </a:p>
          </p:txBody>
        </p:sp>
        <p:cxnSp>
          <p:nvCxnSpPr>
            <p:cNvPr id="58" name="直接连接符 57"/>
            <p:cNvCxnSpPr/>
            <p:nvPr>
              <p:custDataLst>
                <p:tags r:id="rId11"/>
              </p:custDataLst>
            </p:nvPr>
          </p:nvCxnSpPr>
          <p:spPr>
            <a:xfrm>
              <a:off x="9988" y="4095"/>
              <a:ext cx="6422" cy="0"/>
            </a:xfrm>
            <a:prstGeom prst="line">
              <a:avLst/>
            </a:prstGeom>
            <a:ln w="22225" cap="flat">
              <a:solidFill>
                <a:srgbClr val="C0000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2"/>
              </p:custDataLst>
            </p:nvPr>
          </p:nvCxnSpPr>
          <p:spPr>
            <a:xfrm>
              <a:off x="9988" y="5827"/>
              <a:ext cx="6422" cy="0"/>
            </a:xfrm>
            <a:prstGeom prst="line">
              <a:avLst/>
            </a:prstGeom>
            <a:ln w="22225" cap="flat">
              <a:solidFill>
                <a:srgbClr val="C0000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13"/>
              </p:custDataLst>
            </p:nvPr>
          </p:nvCxnSpPr>
          <p:spPr>
            <a:xfrm>
              <a:off x="9988" y="7529"/>
              <a:ext cx="6422" cy="0"/>
            </a:xfrm>
            <a:prstGeom prst="line">
              <a:avLst/>
            </a:prstGeom>
            <a:ln w="22225" cap="flat">
              <a:solidFill>
                <a:srgbClr val="C0000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3B593B71-8CA8-59B9-5BD3-3EA5E956E81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36274" y="5840109"/>
            <a:ext cx="2039861" cy="382696"/>
          </a:xfrm>
          <a:prstGeom prst="rect">
            <a:avLst/>
          </a:prstGeom>
        </p:spPr>
      </p:pic>
      <p:pic>
        <p:nvPicPr>
          <p:cNvPr id="6" name="图片 5">
            <a:extLst>
              <a:ext uri="{FF2B5EF4-FFF2-40B4-BE49-F238E27FC236}">
                <a16:creationId xmlns:a16="http://schemas.microsoft.com/office/drawing/2014/main" id="{2A5673D3-28FE-7E90-0BAE-0CD24BD13ED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a:extLst>
              <a:ext uri="{FF2B5EF4-FFF2-40B4-BE49-F238E27FC236}">
                <a16:creationId xmlns:a16="http://schemas.microsoft.com/office/drawing/2014/main" id="{96E834B2-599F-3643-8D9E-09E8AD28523F}"/>
              </a:ext>
            </a:extLst>
          </p:cNvPr>
          <p:cNvPicPr>
            <a:picLocks noChangeAspect="1"/>
          </p:cNvPicPr>
          <p:nvPr/>
        </p:nvPicPr>
        <p:blipFill>
          <a:blip r:embed="rId2"/>
          <a:stretch>
            <a:fillRect/>
          </a:stretch>
        </p:blipFill>
        <p:spPr>
          <a:xfrm>
            <a:off x="346075" y="1092820"/>
            <a:ext cx="11585730" cy="5765180"/>
          </a:xfrm>
          <a:prstGeom prst="rect">
            <a:avLst/>
          </a:prstGeom>
        </p:spPr>
      </p:pic>
      <p:sp>
        <p:nvSpPr>
          <p:cNvPr id="85" name="矩形 84">
            <a:extLst>
              <a:ext uri="{FF2B5EF4-FFF2-40B4-BE49-F238E27FC236}">
                <a16:creationId xmlns:a16="http://schemas.microsoft.com/office/drawing/2014/main" id="{058398BF-9FBE-734A-9060-195CE11B80AE}"/>
              </a:ext>
            </a:extLst>
          </p:cNvPr>
          <p:cNvSpPr/>
          <p:nvPr/>
        </p:nvSpPr>
        <p:spPr>
          <a:xfrm>
            <a:off x="450754" y="1092820"/>
            <a:ext cx="4388876" cy="4761570"/>
          </a:xfrm>
          <a:prstGeom prst="rect">
            <a:avLst/>
          </a:prstGeom>
          <a:solidFill>
            <a:schemeClr val="bg1">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9A162E78-AD5B-F148-AE0D-CEEB1D0CA22F}"/>
              </a:ext>
            </a:extLst>
          </p:cNvPr>
          <p:cNvSpPr/>
          <p:nvPr/>
        </p:nvSpPr>
        <p:spPr>
          <a:xfrm>
            <a:off x="7683190" y="1092820"/>
            <a:ext cx="4162735" cy="4761570"/>
          </a:xfrm>
          <a:prstGeom prst="rect">
            <a:avLst/>
          </a:prstGeom>
          <a:solidFill>
            <a:schemeClr val="bg1">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C49DD93C-700F-CA45-9D88-BF45637F5C49}"/>
              </a:ext>
            </a:extLst>
          </p:cNvPr>
          <p:cNvSpPr txBox="1"/>
          <p:nvPr/>
        </p:nvSpPr>
        <p:spPr>
          <a:xfrm>
            <a:off x="904875" y="395605"/>
            <a:ext cx="8453755" cy="546753"/>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债权大模型聊天机器人：基于</a:t>
            </a:r>
            <a:r>
              <a:rPr lang="en-US" altLang="zh-CN"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a:t>
            </a:r>
            <a:r>
              <a:rPr lang="en-US" altLang="zh-CN" sz="2600" b="1"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ChatGML</a:t>
            </a: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大模型</a:t>
            </a:r>
          </a:p>
        </p:txBody>
      </p:sp>
      <p:sp>
        <p:nvSpPr>
          <p:cNvPr id="89" name="文本框 88">
            <a:extLst>
              <a:ext uri="{FF2B5EF4-FFF2-40B4-BE49-F238E27FC236}">
                <a16:creationId xmlns:a16="http://schemas.microsoft.com/office/drawing/2014/main" id="{45000D7C-C731-4848-A16D-9135415CAFFD}"/>
              </a:ext>
            </a:extLst>
          </p:cNvPr>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94" name="圆角矩形 93">
            <a:extLst>
              <a:ext uri="{FF2B5EF4-FFF2-40B4-BE49-F238E27FC236}">
                <a16:creationId xmlns:a16="http://schemas.microsoft.com/office/drawing/2014/main" id="{F860964B-26E1-6F45-BB4A-A7824932BDDA}"/>
              </a:ext>
            </a:extLst>
          </p:cNvPr>
          <p:cNvSpPr/>
          <p:nvPr/>
        </p:nvSpPr>
        <p:spPr>
          <a:xfrm>
            <a:off x="9164256" y="1388770"/>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中文理解能力强</a:t>
            </a:r>
          </a:p>
        </p:txBody>
      </p:sp>
      <p:sp>
        <p:nvSpPr>
          <p:cNvPr id="95" name="圆角矩形 94">
            <a:extLst>
              <a:ext uri="{FF2B5EF4-FFF2-40B4-BE49-F238E27FC236}">
                <a16:creationId xmlns:a16="http://schemas.microsoft.com/office/drawing/2014/main" id="{665B2415-8F16-7A45-8276-5D35D6BBD714}"/>
              </a:ext>
            </a:extLst>
          </p:cNvPr>
          <p:cNvSpPr/>
          <p:nvPr/>
        </p:nvSpPr>
        <p:spPr>
          <a:xfrm>
            <a:off x="9164255" y="2544482"/>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可本地部署</a:t>
            </a:r>
          </a:p>
        </p:txBody>
      </p:sp>
      <p:sp>
        <p:nvSpPr>
          <p:cNvPr id="96" name="圆角矩形 95">
            <a:extLst>
              <a:ext uri="{FF2B5EF4-FFF2-40B4-BE49-F238E27FC236}">
                <a16:creationId xmlns:a16="http://schemas.microsoft.com/office/drawing/2014/main" id="{A2A32A35-8729-544B-AA32-3E7CC5E5E78C}"/>
              </a:ext>
            </a:extLst>
          </p:cNvPr>
          <p:cNvSpPr/>
          <p:nvPr/>
        </p:nvSpPr>
        <p:spPr>
          <a:xfrm>
            <a:off x="9164256" y="3700194"/>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有很好的灵活性</a:t>
            </a:r>
          </a:p>
        </p:txBody>
      </p:sp>
      <p:sp>
        <p:nvSpPr>
          <p:cNvPr id="97" name="圆角矩形 96">
            <a:extLst>
              <a:ext uri="{FF2B5EF4-FFF2-40B4-BE49-F238E27FC236}">
                <a16:creationId xmlns:a16="http://schemas.microsoft.com/office/drawing/2014/main" id="{EE62CA0B-7606-C142-91C5-07ED26241B95}"/>
              </a:ext>
            </a:extLst>
          </p:cNvPr>
          <p:cNvSpPr/>
          <p:nvPr/>
        </p:nvSpPr>
        <p:spPr>
          <a:xfrm>
            <a:off x="9164256" y="4855905"/>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技术团队可靠</a:t>
            </a:r>
          </a:p>
        </p:txBody>
      </p:sp>
      <p:sp>
        <p:nvSpPr>
          <p:cNvPr id="98" name="圆角矩形 97">
            <a:extLst>
              <a:ext uri="{FF2B5EF4-FFF2-40B4-BE49-F238E27FC236}">
                <a16:creationId xmlns:a16="http://schemas.microsoft.com/office/drawing/2014/main" id="{C801BAA8-D642-BC4A-B323-5E4C4BA4FCE8}"/>
              </a:ext>
            </a:extLst>
          </p:cNvPr>
          <p:cNvSpPr/>
          <p:nvPr/>
        </p:nvSpPr>
        <p:spPr>
          <a:xfrm>
            <a:off x="1980895" y="1388770"/>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清醒</a:t>
            </a:r>
          </a:p>
        </p:txBody>
      </p:sp>
      <p:sp>
        <p:nvSpPr>
          <p:cNvPr id="99" name="圆角矩形 98">
            <a:extLst>
              <a:ext uri="{FF2B5EF4-FFF2-40B4-BE49-F238E27FC236}">
                <a16:creationId xmlns:a16="http://schemas.microsoft.com/office/drawing/2014/main" id="{FF666BEE-37BF-9143-A8B6-D56D0C958122}"/>
              </a:ext>
            </a:extLst>
          </p:cNvPr>
          <p:cNvSpPr/>
          <p:nvPr/>
        </p:nvSpPr>
        <p:spPr>
          <a:xfrm>
            <a:off x="1980894" y="2544482"/>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安全</a:t>
            </a:r>
          </a:p>
        </p:txBody>
      </p:sp>
      <p:sp>
        <p:nvSpPr>
          <p:cNvPr id="100" name="圆角矩形 99">
            <a:extLst>
              <a:ext uri="{FF2B5EF4-FFF2-40B4-BE49-F238E27FC236}">
                <a16:creationId xmlns:a16="http://schemas.microsoft.com/office/drawing/2014/main" id="{6FFE02FF-81BF-4248-9B21-9244C43F2203}"/>
              </a:ext>
            </a:extLst>
          </p:cNvPr>
          <p:cNvSpPr/>
          <p:nvPr/>
        </p:nvSpPr>
        <p:spPr>
          <a:xfrm>
            <a:off x="1980895" y="3700194"/>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稳定</a:t>
            </a:r>
          </a:p>
        </p:txBody>
      </p:sp>
      <p:sp>
        <p:nvSpPr>
          <p:cNvPr id="101" name="圆角矩形 100">
            <a:extLst>
              <a:ext uri="{FF2B5EF4-FFF2-40B4-BE49-F238E27FC236}">
                <a16:creationId xmlns:a16="http://schemas.microsoft.com/office/drawing/2014/main" id="{27801259-4CA3-EA42-8FA7-EFA004B3CE73}"/>
              </a:ext>
            </a:extLst>
          </p:cNvPr>
          <p:cNvSpPr/>
          <p:nvPr/>
        </p:nvSpPr>
        <p:spPr>
          <a:xfrm>
            <a:off x="1980895" y="4855905"/>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可升级</a:t>
            </a:r>
          </a:p>
        </p:txBody>
      </p:sp>
      <p:sp>
        <p:nvSpPr>
          <p:cNvPr id="102" name="圆角矩形 101">
            <a:extLst>
              <a:ext uri="{FF2B5EF4-FFF2-40B4-BE49-F238E27FC236}">
                <a16:creationId xmlns:a16="http://schemas.microsoft.com/office/drawing/2014/main" id="{D37DC2BD-5993-CB4F-B593-82A2AD47A1A7}"/>
              </a:ext>
            </a:extLst>
          </p:cNvPr>
          <p:cNvSpPr/>
          <p:nvPr/>
        </p:nvSpPr>
        <p:spPr>
          <a:xfrm>
            <a:off x="830036" y="1884462"/>
            <a:ext cx="797998" cy="3170137"/>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FF0000"/>
                </a:solidFill>
                <a:latin typeface="微软雅黑" panose="020B0503020204020204" pitchFamily="34" charset="-122"/>
                <a:ea typeface="微软雅黑" panose="020B0503020204020204" pitchFamily="34" charset="-122"/>
              </a:rPr>
              <a:t>设计目标</a:t>
            </a:r>
          </a:p>
        </p:txBody>
      </p:sp>
      <p:sp>
        <p:nvSpPr>
          <p:cNvPr id="104" name="圆角矩形 103">
            <a:extLst>
              <a:ext uri="{FF2B5EF4-FFF2-40B4-BE49-F238E27FC236}">
                <a16:creationId xmlns:a16="http://schemas.microsoft.com/office/drawing/2014/main" id="{3178DFA3-825A-8E41-9C73-0D061BEFAF6B}"/>
              </a:ext>
            </a:extLst>
          </p:cNvPr>
          <p:cNvSpPr/>
          <p:nvPr/>
        </p:nvSpPr>
        <p:spPr>
          <a:xfrm>
            <a:off x="8051497" y="1884462"/>
            <a:ext cx="797998" cy="3170137"/>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FF0000"/>
                </a:solidFill>
                <a:latin typeface="微软雅黑" panose="020B0503020204020204" pitchFamily="34" charset="-122"/>
                <a:ea typeface="微软雅黑" panose="020B0503020204020204" pitchFamily="34" charset="-122"/>
              </a:rPr>
              <a:t>大模型特点</a:t>
            </a:r>
          </a:p>
        </p:txBody>
      </p:sp>
      <p:sp>
        <p:nvSpPr>
          <p:cNvPr id="105" name="矩形 104">
            <a:extLst>
              <a:ext uri="{FF2B5EF4-FFF2-40B4-BE49-F238E27FC236}">
                <a16:creationId xmlns:a16="http://schemas.microsoft.com/office/drawing/2014/main" id="{F333AFFE-F0C9-6443-992E-F8B5E942EC5C}"/>
              </a:ext>
            </a:extLst>
          </p:cNvPr>
          <p:cNvSpPr/>
          <p:nvPr/>
        </p:nvSpPr>
        <p:spPr>
          <a:xfrm>
            <a:off x="742809" y="1273961"/>
            <a:ext cx="3730024" cy="4491219"/>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a:extLst>
              <a:ext uri="{FF2B5EF4-FFF2-40B4-BE49-F238E27FC236}">
                <a16:creationId xmlns:a16="http://schemas.microsoft.com/office/drawing/2014/main" id="{9D44C30C-C1FA-B04E-B010-909DB8A7B2E1}"/>
              </a:ext>
            </a:extLst>
          </p:cNvPr>
          <p:cNvSpPr/>
          <p:nvPr/>
        </p:nvSpPr>
        <p:spPr>
          <a:xfrm>
            <a:off x="7899545" y="1273961"/>
            <a:ext cx="3730024" cy="4491219"/>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402272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8FA6B0EE-3D7B-C545-B874-DE580FCC82EF}"/>
              </a:ext>
            </a:extLst>
          </p:cNvPr>
          <p:cNvPicPr>
            <a:picLocks noChangeAspect="1"/>
          </p:cNvPicPr>
          <p:nvPr/>
        </p:nvPicPr>
        <p:blipFill>
          <a:blip r:embed="rId2"/>
          <a:stretch>
            <a:fillRect/>
          </a:stretch>
        </p:blipFill>
        <p:spPr>
          <a:xfrm>
            <a:off x="346075" y="1092820"/>
            <a:ext cx="11585730" cy="5765180"/>
          </a:xfrm>
          <a:prstGeom prst="rect">
            <a:avLst/>
          </a:prstGeom>
        </p:spPr>
      </p:pic>
      <p:sp>
        <p:nvSpPr>
          <p:cNvPr id="85" name="任意多边形: 形状 84">
            <a:extLst>
              <a:ext uri="{FF2B5EF4-FFF2-40B4-BE49-F238E27FC236}">
                <a16:creationId xmlns:a16="http://schemas.microsoft.com/office/drawing/2014/main" id="{272CB07D-1580-4479-AE1A-72A7471E821B}"/>
              </a:ext>
            </a:extLst>
          </p:cNvPr>
          <p:cNvSpPr/>
          <p:nvPr/>
        </p:nvSpPr>
        <p:spPr>
          <a:xfrm>
            <a:off x="455011" y="1159389"/>
            <a:ext cx="11390914" cy="5642855"/>
          </a:xfrm>
          <a:custGeom>
            <a:avLst/>
            <a:gdLst>
              <a:gd name="connsiteX0" fmla="*/ 0 w 10844882"/>
              <a:gd name="connsiteY0" fmla="*/ 1644271 h 6316220"/>
              <a:gd name="connsiteX1" fmla="*/ 1 w 10844882"/>
              <a:gd name="connsiteY1" fmla="*/ 1644271 h 6316220"/>
              <a:gd name="connsiteX2" fmla="*/ 1 w 10844882"/>
              <a:gd name="connsiteY2" fmla="*/ 5218456 h 6316220"/>
              <a:gd name="connsiteX3" fmla="*/ 0 w 10844882"/>
              <a:gd name="connsiteY3" fmla="*/ 5218456 h 6316220"/>
              <a:gd name="connsiteX4" fmla="*/ 1 w 10844882"/>
              <a:gd name="connsiteY4" fmla="*/ 0 h 6316220"/>
              <a:gd name="connsiteX5" fmla="*/ 10844882 w 10844882"/>
              <a:gd name="connsiteY5" fmla="*/ 0 h 6316220"/>
              <a:gd name="connsiteX6" fmla="*/ 10844882 w 10844882"/>
              <a:gd name="connsiteY6" fmla="*/ 6316220 h 6316220"/>
              <a:gd name="connsiteX7" fmla="*/ 1 w 10844882"/>
              <a:gd name="connsiteY7" fmla="*/ 6316220 h 6316220"/>
              <a:gd name="connsiteX8" fmla="*/ 1 w 10844882"/>
              <a:gd name="connsiteY8" fmla="*/ 5218456 h 6316220"/>
              <a:gd name="connsiteX9" fmla="*/ 4232499 w 10844882"/>
              <a:gd name="connsiteY9" fmla="*/ 5218456 h 6316220"/>
              <a:gd name="connsiteX10" fmla="*/ 4232499 w 10844882"/>
              <a:gd name="connsiteY10" fmla="*/ 1644271 h 6316220"/>
              <a:gd name="connsiteX11" fmla="*/ 1 w 10844882"/>
              <a:gd name="connsiteY11" fmla="*/ 1644271 h 631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44882" h="6316220">
                <a:moveTo>
                  <a:pt x="0" y="1644271"/>
                </a:moveTo>
                <a:lnTo>
                  <a:pt x="1" y="1644271"/>
                </a:lnTo>
                <a:lnTo>
                  <a:pt x="1" y="5218456"/>
                </a:lnTo>
                <a:lnTo>
                  <a:pt x="0" y="5218456"/>
                </a:lnTo>
                <a:close/>
                <a:moveTo>
                  <a:pt x="1" y="0"/>
                </a:moveTo>
                <a:lnTo>
                  <a:pt x="10844882" y="0"/>
                </a:lnTo>
                <a:lnTo>
                  <a:pt x="10844882" y="6316220"/>
                </a:lnTo>
                <a:lnTo>
                  <a:pt x="1" y="6316220"/>
                </a:lnTo>
                <a:lnTo>
                  <a:pt x="1" y="5218456"/>
                </a:lnTo>
                <a:lnTo>
                  <a:pt x="4232499" y="5218456"/>
                </a:lnTo>
                <a:lnTo>
                  <a:pt x="4232499" y="1644271"/>
                </a:lnTo>
                <a:lnTo>
                  <a:pt x="1" y="1644271"/>
                </a:lnTo>
                <a:close/>
              </a:path>
            </a:pathLst>
          </a:custGeom>
          <a:solidFill>
            <a:schemeClr val="bg1">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46FCCE2D-DD42-824E-82F6-E2518233AC5B}"/>
              </a:ext>
            </a:extLst>
          </p:cNvPr>
          <p:cNvSpPr txBox="1"/>
          <p:nvPr/>
        </p:nvSpPr>
        <p:spPr>
          <a:xfrm>
            <a:off x="904875" y="395605"/>
            <a:ext cx="8453755" cy="546753"/>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债权大模型聊天机器人：基于</a:t>
            </a:r>
            <a:r>
              <a:rPr lang="en-US" altLang="zh-CN" sz="2600" b="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ChatGML</a:t>
            </a:r>
            <a:r>
              <a:rPr lang="zh-CN" altLang="en-US" sz="2600" b="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大</a:t>
            </a: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模型</a:t>
            </a:r>
          </a:p>
        </p:txBody>
      </p:sp>
      <p:sp>
        <p:nvSpPr>
          <p:cNvPr id="88" name="文本框 87">
            <a:extLst>
              <a:ext uri="{FF2B5EF4-FFF2-40B4-BE49-F238E27FC236}">
                <a16:creationId xmlns:a16="http://schemas.microsoft.com/office/drawing/2014/main" id="{6E08BFA6-940D-214B-B07D-9F4031A60944}"/>
              </a:ext>
            </a:extLst>
          </p:cNvPr>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89" name="圆角矩形 88">
            <a:extLst>
              <a:ext uri="{FF2B5EF4-FFF2-40B4-BE49-F238E27FC236}">
                <a16:creationId xmlns:a16="http://schemas.microsoft.com/office/drawing/2014/main" id="{00F56C76-F2A8-0445-97F8-BE82133029B7}"/>
              </a:ext>
            </a:extLst>
          </p:cNvPr>
          <p:cNvSpPr/>
          <p:nvPr/>
        </p:nvSpPr>
        <p:spPr>
          <a:xfrm>
            <a:off x="5434231" y="1778212"/>
            <a:ext cx="1323537" cy="1041493"/>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数据库主体唯一</a:t>
            </a:r>
          </a:p>
        </p:txBody>
      </p:sp>
      <p:sp>
        <p:nvSpPr>
          <p:cNvPr id="90" name="圆角矩形 89">
            <a:extLst>
              <a:ext uri="{FF2B5EF4-FFF2-40B4-BE49-F238E27FC236}">
                <a16:creationId xmlns:a16="http://schemas.microsoft.com/office/drawing/2014/main" id="{B5FA486B-2E02-4A41-918A-A25EAD83ACA1}"/>
              </a:ext>
            </a:extLst>
          </p:cNvPr>
          <p:cNvSpPr/>
          <p:nvPr/>
        </p:nvSpPr>
        <p:spPr>
          <a:xfrm>
            <a:off x="5434231" y="3425692"/>
            <a:ext cx="1323538" cy="1186065"/>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用户基本不可能记住公司全称</a:t>
            </a:r>
          </a:p>
        </p:txBody>
      </p:sp>
      <p:sp>
        <p:nvSpPr>
          <p:cNvPr id="93" name="圆角矩形 92">
            <a:extLst>
              <a:ext uri="{FF2B5EF4-FFF2-40B4-BE49-F238E27FC236}">
                <a16:creationId xmlns:a16="http://schemas.microsoft.com/office/drawing/2014/main" id="{CA05EDDC-6B63-464F-AA10-15C92206BC56}"/>
              </a:ext>
            </a:extLst>
          </p:cNvPr>
          <p:cNvSpPr/>
          <p:nvPr/>
        </p:nvSpPr>
        <p:spPr>
          <a:xfrm>
            <a:off x="5398149" y="5184351"/>
            <a:ext cx="1323537" cy="1041400"/>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查询结果需要负法律责任</a:t>
            </a:r>
          </a:p>
        </p:txBody>
      </p:sp>
      <p:sp>
        <p:nvSpPr>
          <p:cNvPr id="95" name="圆角矩形 94">
            <a:extLst>
              <a:ext uri="{FF2B5EF4-FFF2-40B4-BE49-F238E27FC236}">
                <a16:creationId xmlns:a16="http://schemas.microsoft.com/office/drawing/2014/main" id="{A141265D-F00E-EC40-9C15-8E9EA595EA2E}"/>
              </a:ext>
            </a:extLst>
          </p:cNvPr>
          <p:cNvSpPr/>
          <p:nvPr/>
        </p:nvSpPr>
        <p:spPr>
          <a:xfrm>
            <a:off x="7478931" y="2519769"/>
            <a:ext cx="903855" cy="3126739"/>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人</a:t>
            </a:r>
            <a:endParaRPr lang="en-US" altLang="zh-CN" sz="3200" dirty="0">
              <a:solidFill>
                <a:schemeClr val="tx1"/>
              </a:solidFill>
              <a:latin typeface="微软雅黑" panose="020B0503020204020204" pitchFamily="34" charset="-122"/>
              <a:ea typeface="微软雅黑" panose="020B0503020204020204" pitchFamily="34" charset="-122"/>
            </a:endParaRPr>
          </a:p>
          <a:p>
            <a:pPr algn="ctr"/>
            <a:r>
              <a:rPr lang="zh-CN" altLang="en-US" sz="3200" dirty="0">
                <a:solidFill>
                  <a:schemeClr val="tx1"/>
                </a:solidFill>
                <a:latin typeface="微软雅黑" panose="020B0503020204020204" pitchFamily="34" charset="-122"/>
                <a:ea typeface="微软雅黑" panose="020B0503020204020204" pitchFamily="34" charset="-122"/>
              </a:rPr>
              <a:t>机</a:t>
            </a:r>
            <a:endParaRPr lang="en-US" altLang="zh-CN" sz="3200" dirty="0">
              <a:solidFill>
                <a:schemeClr val="tx1"/>
              </a:solidFill>
              <a:latin typeface="微软雅黑" panose="020B0503020204020204" pitchFamily="34" charset="-122"/>
              <a:ea typeface="微软雅黑" panose="020B0503020204020204" pitchFamily="34" charset="-122"/>
            </a:endParaRPr>
          </a:p>
          <a:p>
            <a:pPr algn="ctr"/>
            <a:r>
              <a:rPr lang="zh-CN" altLang="en-US" sz="3200" dirty="0">
                <a:solidFill>
                  <a:schemeClr val="tx1"/>
                </a:solidFill>
                <a:latin typeface="微软雅黑" panose="020B0503020204020204" pitchFamily="34" charset="-122"/>
                <a:ea typeface="微软雅黑" panose="020B0503020204020204" pitchFamily="34" charset="-122"/>
              </a:rPr>
              <a:t>协</a:t>
            </a:r>
            <a:endParaRPr lang="en-US" altLang="zh-CN" sz="3200" dirty="0">
              <a:solidFill>
                <a:schemeClr val="tx1"/>
              </a:solidFill>
              <a:latin typeface="微软雅黑" panose="020B0503020204020204" pitchFamily="34" charset="-122"/>
              <a:ea typeface="微软雅黑" panose="020B0503020204020204" pitchFamily="34" charset="-122"/>
            </a:endParaRPr>
          </a:p>
          <a:p>
            <a:pPr algn="ctr"/>
            <a:r>
              <a:rPr lang="zh-CN" altLang="en-US" sz="3200" dirty="0">
                <a:solidFill>
                  <a:schemeClr val="tx1"/>
                </a:solidFill>
                <a:latin typeface="微软雅黑" panose="020B0503020204020204" pitchFamily="34" charset="-122"/>
                <a:ea typeface="微软雅黑" panose="020B0503020204020204" pitchFamily="34" charset="-122"/>
              </a:rPr>
              <a:t>同</a:t>
            </a:r>
          </a:p>
        </p:txBody>
      </p:sp>
      <p:sp>
        <p:nvSpPr>
          <p:cNvPr id="96" name="圆角矩形 95">
            <a:extLst>
              <a:ext uri="{FF2B5EF4-FFF2-40B4-BE49-F238E27FC236}">
                <a16:creationId xmlns:a16="http://schemas.microsoft.com/office/drawing/2014/main" id="{2F7CB039-462D-BD48-A2A4-E54420A9B438}"/>
              </a:ext>
            </a:extLst>
          </p:cNvPr>
          <p:cNvSpPr/>
          <p:nvPr/>
        </p:nvSpPr>
        <p:spPr>
          <a:xfrm>
            <a:off x="8924713" y="1625812"/>
            <a:ext cx="1323537" cy="1041493"/>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主体查询</a:t>
            </a:r>
          </a:p>
        </p:txBody>
      </p:sp>
      <p:sp>
        <p:nvSpPr>
          <p:cNvPr id="97" name="圆角矩形 96">
            <a:extLst>
              <a:ext uri="{FF2B5EF4-FFF2-40B4-BE49-F238E27FC236}">
                <a16:creationId xmlns:a16="http://schemas.microsoft.com/office/drawing/2014/main" id="{B3EAD167-DC03-C845-96AA-A012BFB98874}"/>
              </a:ext>
            </a:extLst>
          </p:cNvPr>
          <p:cNvSpPr/>
          <p:nvPr/>
        </p:nvSpPr>
        <p:spPr>
          <a:xfrm>
            <a:off x="8924713" y="3523357"/>
            <a:ext cx="1323537" cy="1041493"/>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别称查询</a:t>
            </a:r>
          </a:p>
        </p:txBody>
      </p:sp>
      <p:sp>
        <p:nvSpPr>
          <p:cNvPr id="98" name="圆角矩形 97">
            <a:extLst>
              <a:ext uri="{FF2B5EF4-FFF2-40B4-BE49-F238E27FC236}">
                <a16:creationId xmlns:a16="http://schemas.microsoft.com/office/drawing/2014/main" id="{13FEBD8C-3FE4-6E47-8CE1-A5680B90DBC2}"/>
              </a:ext>
            </a:extLst>
          </p:cNvPr>
          <p:cNvSpPr/>
          <p:nvPr/>
        </p:nvSpPr>
        <p:spPr>
          <a:xfrm>
            <a:off x="8924713" y="5420902"/>
            <a:ext cx="1323537" cy="1041493"/>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模糊查询</a:t>
            </a:r>
          </a:p>
        </p:txBody>
      </p:sp>
      <p:sp>
        <p:nvSpPr>
          <p:cNvPr id="99" name="圆角矩形 98">
            <a:extLst>
              <a:ext uri="{FF2B5EF4-FFF2-40B4-BE49-F238E27FC236}">
                <a16:creationId xmlns:a16="http://schemas.microsoft.com/office/drawing/2014/main" id="{E44CD7A5-C9D9-8F45-8948-08AA19F46B1A}"/>
              </a:ext>
            </a:extLst>
          </p:cNvPr>
          <p:cNvSpPr/>
          <p:nvPr/>
        </p:nvSpPr>
        <p:spPr>
          <a:xfrm>
            <a:off x="10663906" y="2351632"/>
            <a:ext cx="762269" cy="3590016"/>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命名体查询列表</a:t>
            </a:r>
          </a:p>
        </p:txBody>
      </p:sp>
      <p:sp>
        <p:nvSpPr>
          <p:cNvPr id="4" name="右箭头 3">
            <a:extLst>
              <a:ext uri="{FF2B5EF4-FFF2-40B4-BE49-F238E27FC236}">
                <a16:creationId xmlns:a16="http://schemas.microsoft.com/office/drawing/2014/main" id="{BA9984F1-EEA2-1342-9489-07F4BC26FF61}"/>
              </a:ext>
            </a:extLst>
          </p:cNvPr>
          <p:cNvSpPr/>
          <p:nvPr/>
        </p:nvSpPr>
        <p:spPr>
          <a:xfrm>
            <a:off x="6866705" y="3801787"/>
            <a:ext cx="580286" cy="484632"/>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0" name="右箭头 99">
            <a:extLst>
              <a:ext uri="{FF2B5EF4-FFF2-40B4-BE49-F238E27FC236}">
                <a16:creationId xmlns:a16="http://schemas.microsoft.com/office/drawing/2014/main" id="{90104930-58C3-6248-A801-F26AECD37D99}"/>
              </a:ext>
            </a:extLst>
          </p:cNvPr>
          <p:cNvSpPr/>
          <p:nvPr/>
        </p:nvSpPr>
        <p:spPr>
          <a:xfrm>
            <a:off x="8382786" y="3840822"/>
            <a:ext cx="456047" cy="484632"/>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1" name="右箭头 100">
            <a:extLst>
              <a:ext uri="{FF2B5EF4-FFF2-40B4-BE49-F238E27FC236}">
                <a16:creationId xmlns:a16="http://schemas.microsoft.com/office/drawing/2014/main" id="{5E103139-2FEF-0B40-B370-FA6BEA77CAD4}"/>
              </a:ext>
            </a:extLst>
          </p:cNvPr>
          <p:cNvSpPr/>
          <p:nvPr/>
        </p:nvSpPr>
        <p:spPr>
          <a:xfrm>
            <a:off x="10334130" y="3801787"/>
            <a:ext cx="329776" cy="484632"/>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2" name="右箭头 101">
            <a:extLst>
              <a:ext uri="{FF2B5EF4-FFF2-40B4-BE49-F238E27FC236}">
                <a16:creationId xmlns:a16="http://schemas.microsoft.com/office/drawing/2014/main" id="{47B85870-7FE1-604E-AE7C-6535829BBC27}"/>
              </a:ext>
            </a:extLst>
          </p:cNvPr>
          <p:cNvSpPr/>
          <p:nvPr/>
        </p:nvSpPr>
        <p:spPr>
          <a:xfrm rot="5400000">
            <a:off x="9158455" y="2853015"/>
            <a:ext cx="856052" cy="484632"/>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 name="右箭头 103">
            <a:extLst>
              <a:ext uri="{FF2B5EF4-FFF2-40B4-BE49-F238E27FC236}">
                <a16:creationId xmlns:a16="http://schemas.microsoft.com/office/drawing/2014/main" id="{1FB05000-B738-5244-9859-E2A614073C5B}"/>
              </a:ext>
            </a:extLst>
          </p:cNvPr>
          <p:cNvSpPr/>
          <p:nvPr/>
        </p:nvSpPr>
        <p:spPr>
          <a:xfrm rot="5400000">
            <a:off x="9158455" y="4750560"/>
            <a:ext cx="856052" cy="484632"/>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639C1DD0-A002-A44F-81C9-AE6BFA839C5F}"/>
              </a:ext>
            </a:extLst>
          </p:cNvPr>
          <p:cNvSpPr/>
          <p:nvPr/>
        </p:nvSpPr>
        <p:spPr>
          <a:xfrm>
            <a:off x="5232400" y="1437098"/>
            <a:ext cx="1634305" cy="5166901"/>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a:extLst>
              <a:ext uri="{FF2B5EF4-FFF2-40B4-BE49-F238E27FC236}">
                <a16:creationId xmlns:a16="http://schemas.microsoft.com/office/drawing/2014/main" id="{1020D65B-52A0-6647-B26E-0AF93B08123E}"/>
              </a:ext>
            </a:extLst>
          </p:cNvPr>
          <p:cNvSpPr/>
          <p:nvPr/>
        </p:nvSpPr>
        <p:spPr>
          <a:xfrm>
            <a:off x="8838833" y="1437098"/>
            <a:ext cx="1495297" cy="5166901"/>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239195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图片 85">
            <a:extLst>
              <a:ext uri="{FF2B5EF4-FFF2-40B4-BE49-F238E27FC236}">
                <a16:creationId xmlns:a16="http://schemas.microsoft.com/office/drawing/2014/main" id="{FA09105E-6B82-5047-BBC6-07EDD9A348BF}"/>
              </a:ext>
            </a:extLst>
          </p:cNvPr>
          <p:cNvPicPr>
            <a:picLocks noChangeAspect="1"/>
          </p:cNvPicPr>
          <p:nvPr/>
        </p:nvPicPr>
        <p:blipFill>
          <a:blip r:embed="rId3"/>
          <a:stretch>
            <a:fillRect/>
          </a:stretch>
        </p:blipFill>
        <p:spPr>
          <a:xfrm>
            <a:off x="346075" y="1092820"/>
            <a:ext cx="11585730" cy="5765180"/>
          </a:xfrm>
          <a:prstGeom prst="rect">
            <a:avLst/>
          </a:prstGeom>
        </p:spPr>
      </p:pic>
      <p:sp>
        <p:nvSpPr>
          <p:cNvPr id="88" name="任意多边形: 形状 87">
            <a:extLst>
              <a:ext uri="{FF2B5EF4-FFF2-40B4-BE49-F238E27FC236}">
                <a16:creationId xmlns:a16="http://schemas.microsoft.com/office/drawing/2014/main" id="{771DEF24-34AB-4E4D-852C-2111D623948B}"/>
              </a:ext>
            </a:extLst>
          </p:cNvPr>
          <p:cNvSpPr/>
          <p:nvPr/>
        </p:nvSpPr>
        <p:spPr>
          <a:xfrm>
            <a:off x="425667" y="1140460"/>
            <a:ext cx="11338870" cy="5667360"/>
          </a:xfrm>
          <a:custGeom>
            <a:avLst/>
            <a:gdLst>
              <a:gd name="connsiteX0" fmla="*/ 0 w 10854009"/>
              <a:gd name="connsiteY0" fmla="*/ 0 h 6358505"/>
              <a:gd name="connsiteX1" fmla="*/ 6934785 w 10854009"/>
              <a:gd name="connsiteY1" fmla="*/ 0 h 6358505"/>
              <a:gd name="connsiteX2" fmla="*/ 6934785 w 10854009"/>
              <a:gd name="connsiteY2" fmla="*/ 5247094 h 6358505"/>
              <a:gd name="connsiteX3" fmla="*/ 10852770 w 10854009"/>
              <a:gd name="connsiteY3" fmla="*/ 5247094 h 6358505"/>
              <a:gd name="connsiteX4" fmla="*/ 10852770 w 10854009"/>
              <a:gd name="connsiteY4" fmla="*/ 0 h 6358505"/>
              <a:gd name="connsiteX5" fmla="*/ 10854009 w 10854009"/>
              <a:gd name="connsiteY5" fmla="*/ 0 h 6358505"/>
              <a:gd name="connsiteX6" fmla="*/ 10854009 w 10854009"/>
              <a:gd name="connsiteY6" fmla="*/ 6358505 h 6358505"/>
              <a:gd name="connsiteX7" fmla="*/ 0 w 10854009"/>
              <a:gd name="connsiteY7" fmla="*/ 6358505 h 635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4009" h="6358505">
                <a:moveTo>
                  <a:pt x="0" y="0"/>
                </a:moveTo>
                <a:lnTo>
                  <a:pt x="6934785" y="0"/>
                </a:lnTo>
                <a:lnTo>
                  <a:pt x="6934785" y="5247094"/>
                </a:lnTo>
                <a:lnTo>
                  <a:pt x="10852770" y="5247094"/>
                </a:lnTo>
                <a:lnTo>
                  <a:pt x="10852770" y="0"/>
                </a:lnTo>
                <a:lnTo>
                  <a:pt x="10854009" y="0"/>
                </a:lnTo>
                <a:lnTo>
                  <a:pt x="10854009" y="6358505"/>
                </a:lnTo>
                <a:lnTo>
                  <a:pt x="0" y="6358505"/>
                </a:lnTo>
                <a:close/>
              </a:path>
            </a:pathLst>
          </a:custGeom>
          <a:solidFill>
            <a:schemeClr val="bg1">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F59922A2-052C-4946-A92F-D99818015F75}"/>
              </a:ext>
            </a:extLst>
          </p:cNvPr>
          <p:cNvSpPr txBox="1"/>
          <p:nvPr/>
        </p:nvSpPr>
        <p:spPr>
          <a:xfrm>
            <a:off x="904875" y="395605"/>
            <a:ext cx="8453755" cy="546753"/>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债权大模型聊天机器人：基于</a:t>
            </a:r>
            <a:r>
              <a:rPr lang="en-US" altLang="zh-CN"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a:t>
            </a:r>
            <a:r>
              <a:rPr lang="en-US" altLang="zh-CN" sz="2600" b="1"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ChatGML</a:t>
            </a: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大模型</a:t>
            </a:r>
          </a:p>
        </p:txBody>
      </p:sp>
      <p:sp>
        <p:nvSpPr>
          <p:cNvPr id="90" name="文本框 89">
            <a:extLst>
              <a:ext uri="{FF2B5EF4-FFF2-40B4-BE49-F238E27FC236}">
                <a16:creationId xmlns:a16="http://schemas.microsoft.com/office/drawing/2014/main" id="{DBFC4508-00E3-BC4C-A8C0-75B7EA22255E}"/>
              </a:ext>
            </a:extLst>
          </p:cNvPr>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93" name="圆角矩形 92">
            <a:extLst>
              <a:ext uri="{FF2B5EF4-FFF2-40B4-BE49-F238E27FC236}">
                <a16:creationId xmlns:a16="http://schemas.microsoft.com/office/drawing/2014/main" id="{3F5371D9-CD36-3B46-A74C-DCBBBEF44B08}"/>
              </a:ext>
            </a:extLst>
          </p:cNvPr>
          <p:cNvSpPr/>
          <p:nvPr/>
        </p:nvSpPr>
        <p:spPr>
          <a:xfrm>
            <a:off x="1432362" y="1871370"/>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多任务数据查询</a:t>
            </a:r>
          </a:p>
        </p:txBody>
      </p:sp>
      <p:sp>
        <p:nvSpPr>
          <p:cNvPr id="94" name="圆角矩形 93">
            <a:extLst>
              <a:ext uri="{FF2B5EF4-FFF2-40B4-BE49-F238E27FC236}">
                <a16:creationId xmlns:a16="http://schemas.microsoft.com/office/drawing/2014/main" id="{6CD43D98-35AA-7E44-A1B6-75AA8F33BDE2}"/>
              </a:ext>
            </a:extLst>
          </p:cNvPr>
          <p:cNvSpPr/>
          <p:nvPr/>
        </p:nvSpPr>
        <p:spPr>
          <a:xfrm>
            <a:off x="1432361" y="3027082"/>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良好的的用户界面交互</a:t>
            </a:r>
          </a:p>
        </p:txBody>
      </p:sp>
      <p:sp>
        <p:nvSpPr>
          <p:cNvPr id="95" name="圆角矩形 94">
            <a:extLst>
              <a:ext uri="{FF2B5EF4-FFF2-40B4-BE49-F238E27FC236}">
                <a16:creationId xmlns:a16="http://schemas.microsoft.com/office/drawing/2014/main" id="{B7E1B8D8-0D38-4A4F-BED2-E1B2144EFC7B}"/>
              </a:ext>
            </a:extLst>
          </p:cNvPr>
          <p:cNvSpPr/>
          <p:nvPr/>
        </p:nvSpPr>
        <p:spPr>
          <a:xfrm>
            <a:off x="1432362" y="4182794"/>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优美简要的可视化</a:t>
            </a:r>
          </a:p>
        </p:txBody>
      </p:sp>
      <p:sp>
        <p:nvSpPr>
          <p:cNvPr id="96" name="圆角矩形 95">
            <a:extLst>
              <a:ext uri="{FF2B5EF4-FFF2-40B4-BE49-F238E27FC236}">
                <a16:creationId xmlns:a16="http://schemas.microsoft.com/office/drawing/2014/main" id="{354A0523-35C5-5D4D-A2EA-8908BABD9075}"/>
              </a:ext>
            </a:extLst>
          </p:cNvPr>
          <p:cNvSpPr/>
          <p:nvPr/>
        </p:nvSpPr>
        <p:spPr>
          <a:xfrm>
            <a:off x="1432362" y="5338505"/>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结果用户可校正</a:t>
            </a:r>
          </a:p>
        </p:txBody>
      </p:sp>
      <p:sp>
        <p:nvSpPr>
          <p:cNvPr id="97" name="圆角矩形 96">
            <a:extLst>
              <a:ext uri="{FF2B5EF4-FFF2-40B4-BE49-F238E27FC236}">
                <a16:creationId xmlns:a16="http://schemas.microsoft.com/office/drawing/2014/main" id="{6005DDA8-BBEB-A340-8B40-1E8472D841A4}"/>
              </a:ext>
            </a:extLst>
          </p:cNvPr>
          <p:cNvSpPr/>
          <p:nvPr/>
        </p:nvSpPr>
        <p:spPr>
          <a:xfrm>
            <a:off x="610443" y="2722572"/>
            <a:ext cx="588864" cy="2505676"/>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设计目标</a:t>
            </a:r>
          </a:p>
        </p:txBody>
      </p:sp>
      <p:sp>
        <p:nvSpPr>
          <p:cNvPr id="98" name="圆角矩形 97">
            <a:extLst>
              <a:ext uri="{FF2B5EF4-FFF2-40B4-BE49-F238E27FC236}">
                <a16:creationId xmlns:a16="http://schemas.microsoft.com/office/drawing/2014/main" id="{0A3F2511-0B37-E445-A3FA-660A60666E77}"/>
              </a:ext>
            </a:extLst>
          </p:cNvPr>
          <p:cNvSpPr/>
          <p:nvPr/>
        </p:nvSpPr>
        <p:spPr>
          <a:xfrm>
            <a:off x="4146517" y="2727344"/>
            <a:ext cx="588864" cy="2505676"/>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解决方案</a:t>
            </a:r>
          </a:p>
        </p:txBody>
      </p:sp>
      <p:sp>
        <p:nvSpPr>
          <p:cNvPr id="102" name="圆角矩形 101">
            <a:extLst>
              <a:ext uri="{FF2B5EF4-FFF2-40B4-BE49-F238E27FC236}">
                <a16:creationId xmlns:a16="http://schemas.microsoft.com/office/drawing/2014/main" id="{AF4F41DB-DFC8-DD4E-8629-E685200570F2}"/>
              </a:ext>
            </a:extLst>
          </p:cNvPr>
          <p:cNvSpPr/>
          <p:nvPr/>
        </p:nvSpPr>
        <p:spPr>
          <a:xfrm>
            <a:off x="5061940" y="1871370"/>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SQL </a:t>
            </a:r>
            <a:r>
              <a:rPr lang="zh-CN" altLang="en-US" sz="1600" dirty="0">
                <a:solidFill>
                  <a:schemeClr val="tx1"/>
                </a:solidFill>
                <a:latin typeface="微软雅黑" panose="020B0503020204020204" pitchFamily="34" charset="-122"/>
                <a:ea typeface="微软雅黑" panose="020B0503020204020204" pitchFamily="34" charset="-122"/>
              </a:rPr>
              <a:t>模版接口</a:t>
            </a:r>
          </a:p>
        </p:txBody>
      </p:sp>
      <p:sp>
        <p:nvSpPr>
          <p:cNvPr id="104" name="圆角矩形 103">
            <a:extLst>
              <a:ext uri="{FF2B5EF4-FFF2-40B4-BE49-F238E27FC236}">
                <a16:creationId xmlns:a16="http://schemas.microsoft.com/office/drawing/2014/main" id="{5ED6D387-FFB8-0946-B6CB-8E71F6E22FFC}"/>
              </a:ext>
            </a:extLst>
          </p:cNvPr>
          <p:cNvSpPr/>
          <p:nvPr/>
        </p:nvSpPr>
        <p:spPr>
          <a:xfrm>
            <a:off x="5061939" y="3027082"/>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聊天框设计</a:t>
            </a:r>
          </a:p>
        </p:txBody>
      </p:sp>
      <p:sp>
        <p:nvSpPr>
          <p:cNvPr id="105" name="圆角矩形 104">
            <a:extLst>
              <a:ext uri="{FF2B5EF4-FFF2-40B4-BE49-F238E27FC236}">
                <a16:creationId xmlns:a16="http://schemas.microsoft.com/office/drawing/2014/main" id="{765D993B-9C71-B848-A2C9-852936056B27}"/>
              </a:ext>
            </a:extLst>
          </p:cNvPr>
          <p:cNvSpPr/>
          <p:nvPr/>
        </p:nvSpPr>
        <p:spPr>
          <a:xfrm>
            <a:off x="5061940" y="4182794"/>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图标格式展现</a:t>
            </a:r>
          </a:p>
        </p:txBody>
      </p:sp>
      <p:sp>
        <p:nvSpPr>
          <p:cNvPr id="106" name="圆角矩形 105">
            <a:extLst>
              <a:ext uri="{FF2B5EF4-FFF2-40B4-BE49-F238E27FC236}">
                <a16:creationId xmlns:a16="http://schemas.microsoft.com/office/drawing/2014/main" id="{12E0252B-016C-9A43-B71F-C513F9C7AE37}"/>
              </a:ext>
            </a:extLst>
          </p:cNvPr>
          <p:cNvSpPr/>
          <p:nvPr/>
        </p:nvSpPr>
        <p:spPr>
          <a:xfrm>
            <a:off x="5061940" y="5338505"/>
            <a:ext cx="2387599" cy="736584"/>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数据统计</a:t>
            </a:r>
          </a:p>
        </p:txBody>
      </p:sp>
      <p:sp>
        <p:nvSpPr>
          <p:cNvPr id="3" name="矩形 2">
            <a:extLst>
              <a:ext uri="{FF2B5EF4-FFF2-40B4-BE49-F238E27FC236}">
                <a16:creationId xmlns:a16="http://schemas.microsoft.com/office/drawing/2014/main" id="{A2B0B6D0-C58D-B84F-8D6C-3BDEA46B2ADE}"/>
              </a:ext>
            </a:extLst>
          </p:cNvPr>
          <p:cNvSpPr/>
          <p:nvPr/>
        </p:nvSpPr>
        <p:spPr>
          <a:xfrm>
            <a:off x="478166" y="1629752"/>
            <a:ext cx="3415457" cy="4605948"/>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a:extLst>
              <a:ext uri="{FF2B5EF4-FFF2-40B4-BE49-F238E27FC236}">
                <a16:creationId xmlns:a16="http://schemas.microsoft.com/office/drawing/2014/main" id="{C1D49C5C-1DEF-F544-B279-0A06EA97B1FB}"/>
              </a:ext>
            </a:extLst>
          </p:cNvPr>
          <p:cNvSpPr/>
          <p:nvPr/>
        </p:nvSpPr>
        <p:spPr>
          <a:xfrm>
            <a:off x="4053014" y="1624980"/>
            <a:ext cx="3415457" cy="4605948"/>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39555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ED9AE066-A24B-FE7C-3FBF-2DBFF63B37B7}"/>
              </a:ext>
            </a:extLst>
          </p:cNvPr>
          <p:cNvGrpSpPr/>
          <p:nvPr/>
        </p:nvGrpSpPr>
        <p:grpSpPr>
          <a:xfrm>
            <a:off x="1081668" y="1193181"/>
            <a:ext cx="10028663" cy="5296131"/>
            <a:chOff x="895350" y="447345"/>
            <a:chExt cx="10839450" cy="6153479"/>
          </a:xfrm>
        </p:grpSpPr>
        <p:grpSp>
          <p:nvGrpSpPr>
            <p:cNvPr id="42" name="组合 41">
              <a:extLst>
                <a:ext uri="{FF2B5EF4-FFF2-40B4-BE49-F238E27FC236}">
                  <a16:creationId xmlns:a16="http://schemas.microsoft.com/office/drawing/2014/main" id="{44380CB0-D0C8-E9BF-F3D9-6006AE531B8E}"/>
                </a:ext>
              </a:extLst>
            </p:cNvPr>
            <p:cNvGrpSpPr/>
            <p:nvPr/>
          </p:nvGrpSpPr>
          <p:grpSpPr>
            <a:xfrm>
              <a:off x="895350" y="5524499"/>
              <a:ext cx="10839450" cy="1076325"/>
              <a:chOff x="895350" y="5524499"/>
              <a:chExt cx="10839450" cy="1076325"/>
            </a:xfrm>
          </p:grpSpPr>
          <p:sp>
            <p:nvSpPr>
              <p:cNvPr id="4" name="矩形: 圆角 3">
                <a:extLst>
                  <a:ext uri="{FF2B5EF4-FFF2-40B4-BE49-F238E27FC236}">
                    <a16:creationId xmlns:a16="http://schemas.microsoft.com/office/drawing/2014/main" id="{9F2D176D-0552-6BF3-6DF8-415BE3B20603}"/>
                  </a:ext>
                </a:extLst>
              </p:cNvPr>
              <p:cNvSpPr/>
              <p:nvPr/>
            </p:nvSpPr>
            <p:spPr>
              <a:xfrm>
                <a:off x="895350" y="5524499"/>
                <a:ext cx="10839450" cy="1076325"/>
              </a:xfrm>
              <a:prstGeom prst="roundRect">
                <a:avLst/>
              </a:prstGeom>
              <a:solidFill>
                <a:schemeClr val="bg2"/>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latin typeface="微软雅黑" panose="020B0503020204020204" pitchFamily="34" charset="-122"/>
                  <a:ea typeface="微软雅黑" panose="020B0503020204020204" pitchFamily="34" charset="-122"/>
                </a:endParaRPr>
              </a:p>
            </p:txBody>
          </p:sp>
          <p:sp>
            <p:nvSpPr>
              <p:cNvPr id="5" name="圆柱体 4">
                <a:extLst>
                  <a:ext uri="{FF2B5EF4-FFF2-40B4-BE49-F238E27FC236}">
                    <a16:creationId xmlns:a16="http://schemas.microsoft.com/office/drawing/2014/main" id="{1B22442A-7662-29E4-06CE-76ED0CE6FB8A}"/>
                  </a:ext>
                </a:extLst>
              </p:cNvPr>
              <p:cNvSpPr/>
              <p:nvPr/>
            </p:nvSpPr>
            <p:spPr>
              <a:xfrm>
                <a:off x="1894370" y="5779165"/>
                <a:ext cx="1915985" cy="616060"/>
              </a:xfrm>
              <a:prstGeom prst="can">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公司主体数据库</a:t>
                </a:r>
              </a:p>
            </p:txBody>
          </p:sp>
          <p:sp>
            <p:nvSpPr>
              <p:cNvPr id="6" name="圆柱体 5">
                <a:extLst>
                  <a:ext uri="{FF2B5EF4-FFF2-40B4-BE49-F238E27FC236}">
                    <a16:creationId xmlns:a16="http://schemas.microsoft.com/office/drawing/2014/main" id="{A0715D7B-799A-902B-ACD1-9579EEC4B1B4}"/>
                  </a:ext>
                </a:extLst>
              </p:cNvPr>
              <p:cNvSpPr/>
              <p:nvPr/>
            </p:nvSpPr>
            <p:spPr>
              <a:xfrm>
                <a:off x="4376159" y="5779164"/>
                <a:ext cx="1849150" cy="616060"/>
              </a:xfrm>
              <a:prstGeom prst="can">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公司项目数据库</a:t>
                </a:r>
              </a:p>
            </p:txBody>
          </p:sp>
          <p:sp>
            <p:nvSpPr>
              <p:cNvPr id="7" name="圆柱体 6">
                <a:extLst>
                  <a:ext uri="{FF2B5EF4-FFF2-40B4-BE49-F238E27FC236}">
                    <a16:creationId xmlns:a16="http://schemas.microsoft.com/office/drawing/2014/main" id="{C380FDCB-5CD8-CD91-2F86-C0FA11BCD129}"/>
                  </a:ext>
                </a:extLst>
              </p:cNvPr>
              <p:cNvSpPr/>
              <p:nvPr/>
            </p:nvSpPr>
            <p:spPr>
              <a:xfrm>
                <a:off x="6565032" y="5779164"/>
                <a:ext cx="2301154" cy="568493"/>
              </a:xfrm>
              <a:prstGeom prst="can">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公司债务关系数据库</a:t>
                </a:r>
              </a:p>
            </p:txBody>
          </p:sp>
          <p:sp>
            <p:nvSpPr>
              <p:cNvPr id="8" name="圆柱体 7">
                <a:extLst>
                  <a:ext uri="{FF2B5EF4-FFF2-40B4-BE49-F238E27FC236}">
                    <a16:creationId xmlns:a16="http://schemas.microsoft.com/office/drawing/2014/main" id="{9956676C-2D9B-7F47-BF55-EC40E27AE54B}"/>
                  </a:ext>
                </a:extLst>
              </p:cNvPr>
              <p:cNvSpPr/>
              <p:nvPr/>
            </p:nvSpPr>
            <p:spPr>
              <a:xfrm>
                <a:off x="9205909" y="5772200"/>
                <a:ext cx="2301154" cy="629988"/>
              </a:xfrm>
              <a:prstGeom prst="can">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公司拓展信息数据库</a:t>
                </a:r>
              </a:p>
            </p:txBody>
          </p:sp>
          <p:sp>
            <p:nvSpPr>
              <p:cNvPr id="9" name="文本框 8">
                <a:extLst>
                  <a:ext uri="{FF2B5EF4-FFF2-40B4-BE49-F238E27FC236}">
                    <a16:creationId xmlns:a16="http://schemas.microsoft.com/office/drawing/2014/main" id="{93F3886A-CEF6-FCB8-FBC5-C3D430F0E7BC}"/>
                  </a:ext>
                </a:extLst>
              </p:cNvPr>
              <p:cNvSpPr txBox="1"/>
              <p:nvPr/>
            </p:nvSpPr>
            <p:spPr>
              <a:xfrm>
                <a:off x="1223734" y="5600996"/>
                <a:ext cx="415498" cy="923330"/>
              </a:xfrm>
              <a:prstGeom prst="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latin typeface="微软雅黑" panose="020B0503020204020204" pitchFamily="34" charset="-122"/>
                    <a:ea typeface="微软雅黑" panose="020B0503020204020204" pitchFamily="34" charset="-122"/>
                  </a:rPr>
                  <a:t>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据</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层</a:t>
                </a:r>
              </a:p>
            </p:txBody>
          </p:sp>
          <p:sp>
            <p:nvSpPr>
              <p:cNvPr id="58" name="圆柱体 57">
                <a:extLst>
                  <a:ext uri="{FF2B5EF4-FFF2-40B4-BE49-F238E27FC236}">
                    <a16:creationId xmlns:a16="http://schemas.microsoft.com/office/drawing/2014/main" id="{290541CB-5679-497C-B069-2FDC15C06CBA}"/>
                  </a:ext>
                </a:extLst>
              </p:cNvPr>
              <p:cNvSpPr/>
              <p:nvPr/>
            </p:nvSpPr>
            <p:spPr>
              <a:xfrm>
                <a:off x="6551331" y="5787631"/>
                <a:ext cx="2301154" cy="568493"/>
              </a:xfrm>
              <a:prstGeom prst="can">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公司债务关系数据库</a:t>
                </a:r>
              </a:p>
            </p:txBody>
          </p:sp>
          <p:sp>
            <p:nvSpPr>
              <p:cNvPr id="59" name="圆柱体 58">
                <a:extLst>
                  <a:ext uri="{FF2B5EF4-FFF2-40B4-BE49-F238E27FC236}">
                    <a16:creationId xmlns:a16="http://schemas.microsoft.com/office/drawing/2014/main" id="{F4A92100-9337-47CF-9A6A-528CC2FEB124}"/>
                  </a:ext>
                </a:extLst>
              </p:cNvPr>
              <p:cNvSpPr/>
              <p:nvPr/>
            </p:nvSpPr>
            <p:spPr>
              <a:xfrm>
                <a:off x="9192208" y="5780667"/>
                <a:ext cx="2301154" cy="629988"/>
              </a:xfrm>
              <a:prstGeom prst="can">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公司拓展信息数据库</a:t>
                </a:r>
              </a:p>
            </p:txBody>
          </p:sp>
        </p:grpSp>
        <p:sp>
          <p:nvSpPr>
            <p:cNvPr id="10" name="矩形: 圆角 9">
              <a:extLst>
                <a:ext uri="{FF2B5EF4-FFF2-40B4-BE49-F238E27FC236}">
                  <a16:creationId xmlns:a16="http://schemas.microsoft.com/office/drawing/2014/main" id="{4A46448A-1581-0F21-ED12-5F27B89EA301}"/>
                </a:ext>
              </a:extLst>
            </p:cNvPr>
            <p:cNvSpPr/>
            <p:nvPr/>
          </p:nvSpPr>
          <p:spPr>
            <a:xfrm>
              <a:off x="895350" y="3832115"/>
              <a:ext cx="10839450" cy="1076325"/>
            </a:xfrm>
            <a:prstGeom prst="roundRect">
              <a:avLst/>
            </a:prstGeom>
            <a:solidFill>
              <a:schemeClr val="bg2"/>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8DB9890-C038-57F9-8888-FF7916A6D855}"/>
                </a:ext>
              </a:extLst>
            </p:cNvPr>
            <p:cNvSpPr txBox="1"/>
            <p:nvPr/>
          </p:nvSpPr>
          <p:spPr>
            <a:xfrm>
              <a:off x="1223734" y="3908612"/>
              <a:ext cx="415498" cy="923330"/>
            </a:xfrm>
            <a:prstGeom prst="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latin typeface="微软雅黑" panose="020B0503020204020204" pitchFamily="34" charset="-122"/>
                  <a:ea typeface="微软雅黑" panose="020B0503020204020204" pitchFamily="34" charset="-122"/>
                </a:rPr>
                <a:t>交</a:t>
              </a:r>
              <a:endParaRPr lang="en-US" altLang="zh-CN" dirty="0">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互</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层</a:t>
              </a:r>
            </a:p>
          </p:txBody>
        </p:sp>
        <p:sp>
          <p:nvSpPr>
            <p:cNvPr id="16" name="矩形: 圆角 15">
              <a:extLst>
                <a:ext uri="{FF2B5EF4-FFF2-40B4-BE49-F238E27FC236}">
                  <a16:creationId xmlns:a16="http://schemas.microsoft.com/office/drawing/2014/main" id="{0800B06D-6B51-ABE6-1E6A-E80DED4EF6B8}"/>
                </a:ext>
              </a:extLst>
            </p:cNvPr>
            <p:cNvSpPr/>
            <p:nvPr/>
          </p:nvSpPr>
          <p:spPr>
            <a:xfrm>
              <a:off x="1894371" y="3985110"/>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HTML</a:t>
              </a:r>
              <a:endPar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圆角 16">
              <a:extLst>
                <a:ext uri="{FF2B5EF4-FFF2-40B4-BE49-F238E27FC236}">
                  <a16:creationId xmlns:a16="http://schemas.microsoft.com/office/drawing/2014/main" id="{C22E6B2B-15CE-69AE-C1B9-B405F3D01579}"/>
                </a:ext>
              </a:extLst>
            </p:cNvPr>
            <p:cNvSpPr/>
            <p:nvPr/>
          </p:nvSpPr>
          <p:spPr>
            <a:xfrm>
              <a:off x="3513334" y="3985110"/>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SQL</a:t>
              </a:r>
              <a:endPar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圆角 17">
              <a:extLst>
                <a:ext uri="{FF2B5EF4-FFF2-40B4-BE49-F238E27FC236}">
                  <a16:creationId xmlns:a16="http://schemas.microsoft.com/office/drawing/2014/main" id="{0FC03742-7436-8F1D-1E4D-9BE3CE3F66CD}"/>
                </a:ext>
              </a:extLst>
            </p:cNvPr>
            <p:cNvSpPr/>
            <p:nvPr/>
          </p:nvSpPr>
          <p:spPr>
            <a:xfrm>
              <a:off x="5132297" y="3969896"/>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JS</a:t>
              </a:r>
              <a:endPar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圆角 18">
              <a:extLst>
                <a:ext uri="{FF2B5EF4-FFF2-40B4-BE49-F238E27FC236}">
                  <a16:creationId xmlns:a16="http://schemas.microsoft.com/office/drawing/2014/main" id="{C6459B92-5413-8A15-5A85-E9DDF3FACDA1}"/>
                </a:ext>
              </a:extLst>
            </p:cNvPr>
            <p:cNvSpPr/>
            <p:nvPr/>
          </p:nvSpPr>
          <p:spPr>
            <a:xfrm>
              <a:off x="6751260" y="3969895"/>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Chat</a:t>
              </a:r>
              <a:r>
                <a:rPr lang="en-US" altLang="zh-CN"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.JS</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0F8148D8-D329-BA3E-B729-E8898AA8DCB7}"/>
                </a:ext>
              </a:extLst>
            </p:cNvPr>
            <p:cNvSpPr/>
            <p:nvPr/>
          </p:nvSpPr>
          <p:spPr>
            <a:xfrm>
              <a:off x="8370223" y="3965464"/>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Neo4j</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圆角 20">
              <a:extLst>
                <a:ext uri="{FF2B5EF4-FFF2-40B4-BE49-F238E27FC236}">
                  <a16:creationId xmlns:a16="http://schemas.microsoft.com/office/drawing/2014/main" id="{5118EE52-3952-FE53-BB5F-A619B6E43070}"/>
                </a:ext>
              </a:extLst>
            </p:cNvPr>
            <p:cNvSpPr/>
            <p:nvPr/>
          </p:nvSpPr>
          <p:spPr>
            <a:xfrm>
              <a:off x="9989186" y="3985110"/>
              <a:ext cx="1508406"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LangChain</a:t>
              </a:r>
              <a:endPar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圆角 22">
              <a:extLst>
                <a:ext uri="{FF2B5EF4-FFF2-40B4-BE49-F238E27FC236}">
                  <a16:creationId xmlns:a16="http://schemas.microsoft.com/office/drawing/2014/main" id="{578BD601-6ADB-E6D0-5C2A-7A303466BB97}"/>
                </a:ext>
              </a:extLst>
            </p:cNvPr>
            <p:cNvSpPr/>
            <p:nvPr/>
          </p:nvSpPr>
          <p:spPr>
            <a:xfrm>
              <a:off x="895350" y="2139730"/>
              <a:ext cx="10839450" cy="1076325"/>
            </a:xfrm>
            <a:prstGeom prst="roundRect">
              <a:avLst/>
            </a:prstGeom>
            <a:solidFill>
              <a:schemeClr val="bg2"/>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C18D049A-07B1-4FB4-1E92-68E898E80D05}"/>
                </a:ext>
              </a:extLst>
            </p:cNvPr>
            <p:cNvSpPr txBox="1"/>
            <p:nvPr/>
          </p:nvSpPr>
          <p:spPr>
            <a:xfrm>
              <a:off x="1223734" y="2216227"/>
              <a:ext cx="415498" cy="923330"/>
            </a:xfrm>
            <a:prstGeom prst="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latin typeface="微软雅黑" panose="020B0503020204020204" pitchFamily="34" charset="-122"/>
                  <a:ea typeface="微软雅黑" panose="020B0503020204020204" pitchFamily="34" charset="-122"/>
                </a:rPr>
                <a:t>算</a:t>
              </a:r>
              <a:endParaRPr lang="en-US" altLang="zh-CN" dirty="0">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层</a:t>
              </a:r>
            </a:p>
          </p:txBody>
        </p:sp>
        <p:sp>
          <p:nvSpPr>
            <p:cNvPr id="25" name="矩形: 圆角 24">
              <a:extLst>
                <a:ext uri="{FF2B5EF4-FFF2-40B4-BE49-F238E27FC236}">
                  <a16:creationId xmlns:a16="http://schemas.microsoft.com/office/drawing/2014/main" id="{211F45A4-89BB-4694-5C35-D65096A11329}"/>
                </a:ext>
              </a:extLst>
            </p:cNvPr>
            <p:cNvSpPr/>
            <p:nvPr/>
          </p:nvSpPr>
          <p:spPr>
            <a:xfrm>
              <a:off x="1894371" y="2292725"/>
              <a:ext cx="169655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语音识别算法</a:t>
              </a:r>
            </a:p>
          </p:txBody>
        </p:sp>
        <p:sp>
          <p:nvSpPr>
            <p:cNvPr id="29" name="矩形: 圆角 28">
              <a:extLst>
                <a:ext uri="{FF2B5EF4-FFF2-40B4-BE49-F238E27FC236}">
                  <a16:creationId xmlns:a16="http://schemas.microsoft.com/office/drawing/2014/main" id="{93EAF6B7-8BD0-2315-8949-3B19EABF3AA8}"/>
                </a:ext>
              </a:extLst>
            </p:cNvPr>
            <p:cNvSpPr/>
            <p:nvPr/>
          </p:nvSpPr>
          <p:spPr>
            <a:xfrm>
              <a:off x="3929364" y="2292725"/>
              <a:ext cx="2827607"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大模型命名体识别算法</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0" name="矩形: 圆角 29">
              <a:extLst>
                <a:ext uri="{FF2B5EF4-FFF2-40B4-BE49-F238E27FC236}">
                  <a16:creationId xmlns:a16="http://schemas.microsoft.com/office/drawing/2014/main" id="{AD06AEAD-4BE3-1A1C-71D9-D551578D6D89}"/>
                </a:ext>
              </a:extLst>
            </p:cNvPr>
            <p:cNvSpPr/>
            <p:nvPr/>
          </p:nvSpPr>
          <p:spPr>
            <a:xfrm>
              <a:off x="7095410" y="2277511"/>
              <a:ext cx="2367189"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大模型任务</a:t>
              </a:r>
              <a:r>
                <a:rPr lang="zh-CN" altLang="en-US" b="1">
                  <a:solidFill>
                    <a:schemeClr val="tx1"/>
                  </a:solidFill>
                  <a:latin typeface="微软雅黑" panose="020B0503020204020204" pitchFamily="34" charset="-122"/>
                  <a:ea typeface="微软雅黑" panose="020B0503020204020204" pitchFamily="34" charset="-122"/>
                </a:rPr>
                <a:t>调度算法</a:t>
              </a:r>
              <a:endParaRPr lang="en-US" altLang="zh-CN" b="1" dirty="0">
                <a:solidFill>
                  <a:schemeClr val="tx1"/>
                </a:solidFill>
                <a:latin typeface="微软雅黑" panose="020B0503020204020204" pitchFamily="34" charset="-122"/>
                <a:ea typeface="微软雅黑" panose="020B0503020204020204" pitchFamily="34" charset="-122"/>
              </a:endParaRPr>
            </a:p>
          </p:txBody>
        </p:sp>
        <p:sp>
          <p:nvSpPr>
            <p:cNvPr id="31" name="矩形: 圆角 30">
              <a:extLst>
                <a:ext uri="{FF2B5EF4-FFF2-40B4-BE49-F238E27FC236}">
                  <a16:creationId xmlns:a16="http://schemas.microsoft.com/office/drawing/2014/main" id="{16A8B56C-8842-1501-9A76-AFF8D106AA21}"/>
                </a:ext>
              </a:extLst>
            </p:cNvPr>
            <p:cNvSpPr/>
            <p:nvPr/>
          </p:nvSpPr>
          <p:spPr>
            <a:xfrm>
              <a:off x="9801038" y="2286043"/>
              <a:ext cx="169655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矫正算法</a:t>
              </a:r>
            </a:p>
          </p:txBody>
        </p:sp>
        <p:sp>
          <p:nvSpPr>
            <p:cNvPr id="32" name="矩形: 圆角 31">
              <a:extLst>
                <a:ext uri="{FF2B5EF4-FFF2-40B4-BE49-F238E27FC236}">
                  <a16:creationId xmlns:a16="http://schemas.microsoft.com/office/drawing/2014/main" id="{03F99824-7318-4303-B19C-E4B6C2628A02}"/>
                </a:ext>
              </a:extLst>
            </p:cNvPr>
            <p:cNvSpPr/>
            <p:nvPr/>
          </p:nvSpPr>
          <p:spPr>
            <a:xfrm>
              <a:off x="895350" y="447345"/>
              <a:ext cx="10839450" cy="1076325"/>
            </a:xfrm>
            <a:prstGeom prst="roundRect">
              <a:avLst/>
            </a:prstGeom>
            <a:solidFill>
              <a:schemeClr val="bg2"/>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7176575-BFD6-899C-F500-C47C941298B6}"/>
                </a:ext>
              </a:extLst>
            </p:cNvPr>
            <p:cNvSpPr txBox="1"/>
            <p:nvPr/>
          </p:nvSpPr>
          <p:spPr>
            <a:xfrm>
              <a:off x="1223734" y="523842"/>
              <a:ext cx="415498" cy="923330"/>
            </a:xfrm>
            <a:prstGeom prst="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latin typeface="微软雅黑" panose="020B0503020204020204" pitchFamily="34" charset="-122"/>
                  <a:ea typeface="微软雅黑" panose="020B0503020204020204" pitchFamily="34" charset="-122"/>
                </a:rPr>
                <a:t>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层</a:t>
              </a:r>
            </a:p>
          </p:txBody>
        </p:sp>
        <p:sp>
          <p:nvSpPr>
            <p:cNvPr id="34" name="矩形: 圆角 33">
              <a:extLst>
                <a:ext uri="{FF2B5EF4-FFF2-40B4-BE49-F238E27FC236}">
                  <a16:creationId xmlns:a16="http://schemas.microsoft.com/office/drawing/2014/main" id="{E3FDA77C-A5FA-F9C4-D212-DF3CB4E063EE}"/>
                </a:ext>
              </a:extLst>
            </p:cNvPr>
            <p:cNvSpPr/>
            <p:nvPr/>
          </p:nvSpPr>
          <p:spPr>
            <a:xfrm>
              <a:off x="1894371" y="600340"/>
              <a:ext cx="169655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三角债查询</a:t>
              </a:r>
            </a:p>
          </p:txBody>
        </p:sp>
        <p:sp>
          <p:nvSpPr>
            <p:cNvPr id="35" name="矩形: 圆角 34">
              <a:extLst>
                <a:ext uri="{FF2B5EF4-FFF2-40B4-BE49-F238E27FC236}">
                  <a16:creationId xmlns:a16="http://schemas.microsoft.com/office/drawing/2014/main" id="{F6FF8D07-1117-CFA4-117D-BA943C544691}"/>
                </a:ext>
              </a:extLst>
            </p:cNvPr>
            <p:cNvSpPr/>
            <p:nvPr/>
          </p:nvSpPr>
          <p:spPr>
            <a:xfrm>
              <a:off x="3871037" y="600340"/>
              <a:ext cx="1696555"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公司项目查询</a:t>
              </a:r>
              <a:endParaRPr lang="en-US" altLang="zh-CN" b="1" dirty="0">
                <a:solidFill>
                  <a:schemeClr val="tx1"/>
                </a:solidFill>
                <a:latin typeface="微软雅黑" panose="020B0503020204020204" pitchFamily="34" charset="-122"/>
                <a:ea typeface="微软雅黑" panose="020B0503020204020204" pitchFamily="34" charset="-122"/>
              </a:endParaRPr>
            </a:p>
          </p:txBody>
        </p:sp>
        <p:sp>
          <p:nvSpPr>
            <p:cNvPr id="36" name="矩形: 圆角 35">
              <a:extLst>
                <a:ext uri="{FF2B5EF4-FFF2-40B4-BE49-F238E27FC236}">
                  <a16:creationId xmlns:a16="http://schemas.microsoft.com/office/drawing/2014/main" id="{F9FE7F22-9DB9-095D-1125-286AC9A73440}"/>
                </a:ext>
              </a:extLst>
            </p:cNvPr>
            <p:cNvSpPr/>
            <p:nvPr/>
          </p:nvSpPr>
          <p:spPr>
            <a:xfrm>
              <a:off x="5847704" y="600340"/>
              <a:ext cx="1696555"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业务明细查询</a:t>
              </a:r>
              <a:endParaRPr lang="en-US" altLang="zh-CN" b="1" dirty="0">
                <a:solidFill>
                  <a:schemeClr val="tx1"/>
                </a:solidFill>
                <a:latin typeface="微软雅黑" panose="020B0503020204020204" pitchFamily="34" charset="-122"/>
                <a:ea typeface="微软雅黑" panose="020B0503020204020204" pitchFamily="34" charset="-122"/>
              </a:endParaRPr>
            </a:p>
          </p:txBody>
        </p:sp>
        <p:sp>
          <p:nvSpPr>
            <p:cNvPr id="37" name="矩形: 圆角 36">
              <a:extLst>
                <a:ext uri="{FF2B5EF4-FFF2-40B4-BE49-F238E27FC236}">
                  <a16:creationId xmlns:a16="http://schemas.microsoft.com/office/drawing/2014/main" id="{FD53F321-C41F-1DA8-F5C2-8E5C23D8CC77}"/>
                </a:ext>
              </a:extLst>
            </p:cNvPr>
            <p:cNvSpPr/>
            <p:nvPr/>
          </p:nvSpPr>
          <p:spPr>
            <a:xfrm>
              <a:off x="7824371" y="585126"/>
              <a:ext cx="169655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子单位查询</a:t>
              </a:r>
            </a:p>
          </p:txBody>
        </p:sp>
        <p:sp>
          <p:nvSpPr>
            <p:cNvPr id="38" name="矩形: 圆角 37">
              <a:extLst>
                <a:ext uri="{FF2B5EF4-FFF2-40B4-BE49-F238E27FC236}">
                  <a16:creationId xmlns:a16="http://schemas.microsoft.com/office/drawing/2014/main" id="{99CCBA6C-8844-B7DF-797F-3E8B3CFE7133}"/>
                </a:ext>
              </a:extLst>
            </p:cNvPr>
            <p:cNvSpPr/>
            <p:nvPr/>
          </p:nvSpPr>
          <p:spPr>
            <a:xfrm>
              <a:off x="9801038" y="600340"/>
              <a:ext cx="169655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其它信息查询</a:t>
              </a:r>
            </a:p>
          </p:txBody>
        </p:sp>
        <p:sp>
          <p:nvSpPr>
            <p:cNvPr id="43" name="箭头: 下 42">
              <a:extLst>
                <a:ext uri="{FF2B5EF4-FFF2-40B4-BE49-F238E27FC236}">
                  <a16:creationId xmlns:a16="http://schemas.microsoft.com/office/drawing/2014/main" id="{60464002-98A5-9683-5239-FAA3AF7CF3BA}"/>
                </a:ext>
              </a:extLst>
            </p:cNvPr>
            <p:cNvSpPr/>
            <p:nvPr/>
          </p:nvSpPr>
          <p:spPr>
            <a:xfrm rot="10800000">
              <a:off x="2095500" y="1523670"/>
              <a:ext cx="484632" cy="616060"/>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箭头: 下 43">
              <a:extLst>
                <a:ext uri="{FF2B5EF4-FFF2-40B4-BE49-F238E27FC236}">
                  <a16:creationId xmlns:a16="http://schemas.microsoft.com/office/drawing/2014/main" id="{60749010-4F10-2057-18FD-9E12FCA41930}"/>
                </a:ext>
              </a:extLst>
            </p:cNvPr>
            <p:cNvSpPr/>
            <p:nvPr/>
          </p:nvSpPr>
          <p:spPr>
            <a:xfrm rot="10800000">
              <a:off x="10501073" y="1523670"/>
              <a:ext cx="484632" cy="616060"/>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箭头: 下 44">
              <a:extLst>
                <a:ext uri="{FF2B5EF4-FFF2-40B4-BE49-F238E27FC236}">
                  <a16:creationId xmlns:a16="http://schemas.microsoft.com/office/drawing/2014/main" id="{57248DA6-69A1-164A-CEEB-3B72C0DA5B74}"/>
                </a:ext>
              </a:extLst>
            </p:cNvPr>
            <p:cNvSpPr/>
            <p:nvPr/>
          </p:nvSpPr>
          <p:spPr>
            <a:xfrm rot="10800000">
              <a:off x="5856309" y="1538882"/>
              <a:ext cx="484632" cy="616060"/>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箭头: 下 45">
              <a:extLst>
                <a:ext uri="{FF2B5EF4-FFF2-40B4-BE49-F238E27FC236}">
                  <a16:creationId xmlns:a16="http://schemas.microsoft.com/office/drawing/2014/main" id="{2788F5A4-20F2-73C3-67BE-9BF834684ECF}"/>
                </a:ext>
              </a:extLst>
            </p:cNvPr>
            <p:cNvSpPr/>
            <p:nvPr/>
          </p:nvSpPr>
          <p:spPr>
            <a:xfrm rot="10800000">
              <a:off x="2098031" y="3216054"/>
              <a:ext cx="484632" cy="616060"/>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箭头: 下 46">
              <a:extLst>
                <a:ext uri="{FF2B5EF4-FFF2-40B4-BE49-F238E27FC236}">
                  <a16:creationId xmlns:a16="http://schemas.microsoft.com/office/drawing/2014/main" id="{CFCA54A3-BD3D-700E-4473-4F63A27300D0}"/>
                </a:ext>
              </a:extLst>
            </p:cNvPr>
            <p:cNvSpPr/>
            <p:nvPr/>
          </p:nvSpPr>
          <p:spPr>
            <a:xfrm rot="10800000">
              <a:off x="2095500" y="4908440"/>
              <a:ext cx="484632" cy="616060"/>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箭头: 下 47">
              <a:extLst>
                <a:ext uri="{FF2B5EF4-FFF2-40B4-BE49-F238E27FC236}">
                  <a16:creationId xmlns:a16="http://schemas.microsoft.com/office/drawing/2014/main" id="{EF5B9976-3749-5BD3-87AF-EC17DB27C6D1}"/>
                </a:ext>
              </a:extLst>
            </p:cNvPr>
            <p:cNvSpPr/>
            <p:nvPr/>
          </p:nvSpPr>
          <p:spPr>
            <a:xfrm rot="10800000">
              <a:off x="10492467" y="4909730"/>
              <a:ext cx="484632" cy="616060"/>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箭头: 下 48">
              <a:extLst>
                <a:ext uri="{FF2B5EF4-FFF2-40B4-BE49-F238E27FC236}">
                  <a16:creationId xmlns:a16="http://schemas.microsoft.com/office/drawing/2014/main" id="{E61830F1-8524-FA72-76F4-5E7A60557F41}"/>
                </a:ext>
              </a:extLst>
            </p:cNvPr>
            <p:cNvSpPr/>
            <p:nvPr/>
          </p:nvSpPr>
          <p:spPr>
            <a:xfrm rot="10800000">
              <a:off x="5847703" y="4911690"/>
              <a:ext cx="484632" cy="616060"/>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箭头: 下 49">
              <a:extLst>
                <a:ext uri="{FF2B5EF4-FFF2-40B4-BE49-F238E27FC236}">
                  <a16:creationId xmlns:a16="http://schemas.microsoft.com/office/drawing/2014/main" id="{36E36D2B-7298-71D3-3C87-67C8BAEB6034}"/>
                </a:ext>
              </a:extLst>
            </p:cNvPr>
            <p:cNvSpPr/>
            <p:nvPr/>
          </p:nvSpPr>
          <p:spPr>
            <a:xfrm rot="10800000">
              <a:off x="10492468" y="3213115"/>
              <a:ext cx="484632" cy="616060"/>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箭头: 下 50">
              <a:extLst>
                <a:ext uri="{FF2B5EF4-FFF2-40B4-BE49-F238E27FC236}">
                  <a16:creationId xmlns:a16="http://schemas.microsoft.com/office/drawing/2014/main" id="{FB8028BC-42AD-20FB-BAD2-FEF5C400E0A7}"/>
                </a:ext>
              </a:extLst>
            </p:cNvPr>
            <p:cNvSpPr/>
            <p:nvPr/>
          </p:nvSpPr>
          <p:spPr>
            <a:xfrm rot="10800000">
              <a:off x="5847704" y="3215075"/>
              <a:ext cx="484632" cy="616060"/>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矩形: 圆角 39">
              <a:extLst>
                <a:ext uri="{FF2B5EF4-FFF2-40B4-BE49-F238E27FC236}">
                  <a16:creationId xmlns:a16="http://schemas.microsoft.com/office/drawing/2014/main" id="{A5181451-70F1-494D-AC04-24711B036154}"/>
                </a:ext>
              </a:extLst>
            </p:cNvPr>
            <p:cNvSpPr/>
            <p:nvPr/>
          </p:nvSpPr>
          <p:spPr>
            <a:xfrm>
              <a:off x="7095409" y="2283980"/>
              <a:ext cx="2367189"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大模型任务调度算法</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41" name="矩形: 圆角 40">
              <a:extLst>
                <a:ext uri="{FF2B5EF4-FFF2-40B4-BE49-F238E27FC236}">
                  <a16:creationId xmlns:a16="http://schemas.microsoft.com/office/drawing/2014/main" id="{FD7AE184-6288-4774-8B79-2C5DEDCFD0EF}"/>
                </a:ext>
              </a:extLst>
            </p:cNvPr>
            <p:cNvSpPr/>
            <p:nvPr/>
          </p:nvSpPr>
          <p:spPr>
            <a:xfrm>
              <a:off x="9801037" y="2292512"/>
              <a:ext cx="169655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矫正算法</a:t>
              </a:r>
            </a:p>
          </p:txBody>
        </p:sp>
        <p:sp>
          <p:nvSpPr>
            <p:cNvPr id="53" name="矩形: 圆角 52">
              <a:extLst>
                <a:ext uri="{FF2B5EF4-FFF2-40B4-BE49-F238E27FC236}">
                  <a16:creationId xmlns:a16="http://schemas.microsoft.com/office/drawing/2014/main" id="{5404D36F-8438-49DA-A98B-F641F6DB8161}"/>
                </a:ext>
              </a:extLst>
            </p:cNvPr>
            <p:cNvSpPr/>
            <p:nvPr/>
          </p:nvSpPr>
          <p:spPr>
            <a:xfrm>
              <a:off x="1894370" y="606809"/>
              <a:ext cx="169655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三角债查询</a:t>
              </a:r>
            </a:p>
          </p:txBody>
        </p:sp>
        <p:sp>
          <p:nvSpPr>
            <p:cNvPr id="54" name="矩形: 圆角 53">
              <a:extLst>
                <a:ext uri="{FF2B5EF4-FFF2-40B4-BE49-F238E27FC236}">
                  <a16:creationId xmlns:a16="http://schemas.microsoft.com/office/drawing/2014/main" id="{918CBC16-6582-40C4-AA26-3508FA31360D}"/>
                </a:ext>
              </a:extLst>
            </p:cNvPr>
            <p:cNvSpPr/>
            <p:nvPr/>
          </p:nvSpPr>
          <p:spPr>
            <a:xfrm>
              <a:off x="3871036" y="606809"/>
              <a:ext cx="1696555"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公司项目查询</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5" name="矩形: 圆角 54">
              <a:extLst>
                <a:ext uri="{FF2B5EF4-FFF2-40B4-BE49-F238E27FC236}">
                  <a16:creationId xmlns:a16="http://schemas.microsoft.com/office/drawing/2014/main" id="{80B4C623-E471-4BA6-B7C5-70434D989966}"/>
                </a:ext>
              </a:extLst>
            </p:cNvPr>
            <p:cNvSpPr/>
            <p:nvPr/>
          </p:nvSpPr>
          <p:spPr>
            <a:xfrm>
              <a:off x="5847703" y="606809"/>
              <a:ext cx="1696555"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业务明细查询</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3E426A8D-55F5-4339-99F8-B277F576D061}"/>
                </a:ext>
              </a:extLst>
            </p:cNvPr>
            <p:cNvSpPr/>
            <p:nvPr/>
          </p:nvSpPr>
          <p:spPr>
            <a:xfrm>
              <a:off x="7824370" y="591595"/>
              <a:ext cx="169655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子单位查询</a:t>
              </a:r>
            </a:p>
          </p:txBody>
        </p:sp>
        <p:sp>
          <p:nvSpPr>
            <p:cNvPr id="57" name="矩形: 圆角 56">
              <a:extLst>
                <a:ext uri="{FF2B5EF4-FFF2-40B4-BE49-F238E27FC236}">
                  <a16:creationId xmlns:a16="http://schemas.microsoft.com/office/drawing/2014/main" id="{9359AC67-1FE5-46E2-9459-08E8C1EDB715}"/>
                </a:ext>
              </a:extLst>
            </p:cNvPr>
            <p:cNvSpPr/>
            <p:nvPr/>
          </p:nvSpPr>
          <p:spPr>
            <a:xfrm>
              <a:off x="9801037" y="606809"/>
              <a:ext cx="169655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其它信息查询</a:t>
              </a:r>
            </a:p>
          </p:txBody>
        </p:sp>
        <p:sp>
          <p:nvSpPr>
            <p:cNvPr id="60" name="矩形: 圆角 59">
              <a:extLst>
                <a:ext uri="{FF2B5EF4-FFF2-40B4-BE49-F238E27FC236}">
                  <a16:creationId xmlns:a16="http://schemas.microsoft.com/office/drawing/2014/main" id="{71F3521C-F564-49B1-A547-709B17617FD5}"/>
                </a:ext>
              </a:extLst>
            </p:cNvPr>
            <p:cNvSpPr/>
            <p:nvPr/>
          </p:nvSpPr>
          <p:spPr>
            <a:xfrm>
              <a:off x="1880670" y="3993577"/>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HTML</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矩形: 圆角 60">
              <a:extLst>
                <a:ext uri="{FF2B5EF4-FFF2-40B4-BE49-F238E27FC236}">
                  <a16:creationId xmlns:a16="http://schemas.microsoft.com/office/drawing/2014/main" id="{3D2EC035-CD2E-4F24-911C-A26B00011A0A}"/>
                </a:ext>
              </a:extLst>
            </p:cNvPr>
            <p:cNvSpPr/>
            <p:nvPr/>
          </p:nvSpPr>
          <p:spPr>
            <a:xfrm>
              <a:off x="3499633" y="3993577"/>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SQL</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矩形: 圆角 61">
              <a:extLst>
                <a:ext uri="{FF2B5EF4-FFF2-40B4-BE49-F238E27FC236}">
                  <a16:creationId xmlns:a16="http://schemas.microsoft.com/office/drawing/2014/main" id="{93941CC8-62FD-4917-A01D-D0D272476BD3}"/>
                </a:ext>
              </a:extLst>
            </p:cNvPr>
            <p:cNvSpPr/>
            <p:nvPr/>
          </p:nvSpPr>
          <p:spPr>
            <a:xfrm>
              <a:off x="5118596" y="3978363"/>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JS</a:t>
              </a: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矩形: 圆角 62">
              <a:extLst>
                <a:ext uri="{FF2B5EF4-FFF2-40B4-BE49-F238E27FC236}">
                  <a16:creationId xmlns:a16="http://schemas.microsoft.com/office/drawing/2014/main" id="{D76E9FF8-91CE-4ADA-B5CE-F047E7466469}"/>
                </a:ext>
              </a:extLst>
            </p:cNvPr>
            <p:cNvSpPr/>
            <p:nvPr/>
          </p:nvSpPr>
          <p:spPr>
            <a:xfrm>
              <a:off x="6737559" y="3978362"/>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Chat</a:t>
              </a:r>
              <a:r>
                <a:rPr lang="en-US" alt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.JS</a:t>
              </a: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矩形: 圆角 63">
              <a:extLst>
                <a:ext uri="{FF2B5EF4-FFF2-40B4-BE49-F238E27FC236}">
                  <a16:creationId xmlns:a16="http://schemas.microsoft.com/office/drawing/2014/main" id="{A7B0DAE4-4F77-4D32-82F4-E5B047E69268}"/>
                </a:ext>
              </a:extLst>
            </p:cNvPr>
            <p:cNvSpPr/>
            <p:nvPr/>
          </p:nvSpPr>
          <p:spPr>
            <a:xfrm>
              <a:off x="8356522" y="3973931"/>
              <a:ext cx="1208644"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Neo4j</a:t>
              </a: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矩形: 圆角 64">
              <a:extLst>
                <a:ext uri="{FF2B5EF4-FFF2-40B4-BE49-F238E27FC236}">
                  <a16:creationId xmlns:a16="http://schemas.microsoft.com/office/drawing/2014/main" id="{D6A3A251-6879-4B96-8E77-27AB927AEC5E}"/>
                </a:ext>
              </a:extLst>
            </p:cNvPr>
            <p:cNvSpPr/>
            <p:nvPr/>
          </p:nvSpPr>
          <p:spPr>
            <a:xfrm>
              <a:off x="9975485" y="3993577"/>
              <a:ext cx="1508406" cy="800761"/>
            </a:xfrm>
            <a:prstGeom prst="roundRect">
              <a:avLst/>
            </a:prstGeom>
            <a:solidFill>
              <a:schemeClr val="bg2"/>
            </a:solidFill>
            <a:ln>
              <a:solidFill>
                <a:schemeClr val="accent1"/>
              </a:solidFill>
            </a:ln>
            <a:effectLst>
              <a:outerShdw blurRad="50800" dist="38100" dir="13500000" algn="br" rotWithShape="0">
                <a:prstClr val="black">
                  <a:alpha val="4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LangChain</a:t>
              </a:r>
              <a:endPar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6" name="文本框 65">
            <a:extLst>
              <a:ext uri="{FF2B5EF4-FFF2-40B4-BE49-F238E27FC236}">
                <a16:creationId xmlns:a16="http://schemas.microsoft.com/office/drawing/2014/main" id="{DD37362C-2D87-2A41-BEA9-C75113801B25}"/>
              </a:ext>
            </a:extLst>
          </p:cNvPr>
          <p:cNvSpPr txBox="1"/>
          <p:nvPr/>
        </p:nvSpPr>
        <p:spPr>
          <a:xfrm>
            <a:off x="904875" y="395605"/>
            <a:ext cx="8453755" cy="546753"/>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债权大模型聊天机器人：基于</a:t>
            </a:r>
            <a:r>
              <a:rPr lang="en-US" altLang="zh-CN"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a:t>
            </a:r>
            <a:r>
              <a:rPr lang="en-US" altLang="zh-CN" sz="2600" b="1"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ChatGML</a:t>
            </a: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大模型</a:t>
            </a:r>
          </a:p>
        </p:txBody>
      </p:sp>
      <p:sp>
        <p:nvSpPr>
          <p:cNvPr id="67" name="文本框 66">
            <a:extLst>
              <a:ext uri="{FF2B5EF4-FFF2-40B4-BE49-F238E27FC236}">
                <a16:creationId xmlns:a16="http://schemas.microsoft.com/office/drawing/2014/main" id="{5C907CE5-75BB-8F48-91E3-E3BC4867E72F}"/>
              </a:ext>
            </a:extLst>
          </p:cNvPr>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Tree>
    <p:extLst>
      <p:ext uri="{BB962C8B-B14F-4D97-AF65-F5344CB8AC3E}">
        <p14:creationId xmlns:p14="http://schemas.microsoft.com/office/powerpoint/2010/main" val="3838487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4448F17-3FAE-3C40-8DE3-F4FBB0DC230A}"/>
              </a:ext>
            </a:extLst>
          </p:cNvPr>
          <p:cNvSpPr txBox="1"/>
          <p:nvPr/>
        </p:nvSpPr>
        <p:spPr>
          <a:xfrm>
            <a:off x="904875" y="395605"/>
            <a:ext cx="8453755" cy="546753"/>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债权大模型聊天机器人：基于</a:t>
            </a:r>
            <a:r>
              <a:rPr lang="en-US" altLang="zh-CN"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a:t>
            </a:r>
            <a:r>
              <a:rPr lang="en-US" altLang="zh-CN" sz="2600" b="1"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ChatGML</a:t>
            </a: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大模型</a:t>
            </a:r>
          </a:p>
        </p:txBody>
      </p:sp>
      <p:sp>
        <p:nvSpPr>
          <p:cNvPr id="5" name="文本框 4">
            <a:extLst>
              <a:ext uri="{FF2B5EF4-FFF2-40B4-BE49-F238E27FC236}">
                <a16:creationId xmlns:a16="http://schemas.microsoft.com/office/drawing/2014/main" id="{FAC9BBBA-ADD6-1E49-8E41-9285C1A1544D}"/>
              </a:ext>
            </a:extLst>
          </p:cNvPr>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pic>
        <p:nvPicPr>
          <p:cNvPr id="6" name="mmexport1712802452733.mp4" descr="mmexport1712802452733.mp4">
            <a:hlinkClick r:id="" action="ppaction://media"/>
            <a:extLst>
              <a:ext uri="{FF2B5EF4-FFF2-40B4-BE49-F238E27FC236}">
                <a16:creationId xmlns:a16="http://schemas.microsoft.com/office/drawing/2014/main" id="{9D8A5290-1747-AD46-9B84-BA4B37A5D3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4740" y="1067435"/>
            <a:ext cx="9927907" cy="5676265"/>
          </a:xfrm>
          <a:prstGeom prst="rect">
            <a:avLst/>
          </a:prstGeom>
        </p:spPr>
      </p:pic>
    </p:spTree>
    <p:extLst>
      <p:ext uri="{BB962C8B-B14F-4D97-AF65-F5344CB8AC3E}">
        <p14:creationId xmlns:p14="http://schemas.microsoft.com/office/powerpoint/2010/main" val="23947807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4693" y="395460"/>
            <a:ext cx="1940054" cy="591185"/>
          </a:xfrm>
          <a:prstGeom prst="rect">
            <a:avLst/>
          </a:prstGeom>
          <a:noFill/>
        </p:spPr>
        <p:txBody>
          <a:bodyPr wrap="square" rtlCol="0">
            <a:spAutoFit/>
          </a:bodyPr>
          <a:lstStyle/>
          <a:p>
            <a:pPr algn="l">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实验环境</a:t>
            </a:r>
          </a:p>
        </p:txBody>
      </p:sp>
      <p:sp>
        <p:nvSpPr>
          <p:cNvPr id="6" name="文本框 5"/>
          <p:cNvSpPr txBox="1"/>
          <p:nvPr/>
        </p:nvSpPr>
        <p:spPr>
          <a:xfrm>
            <a:off x="345987" y="322484"/>
            <a:ext cx="659028" cy="67268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01</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6" name="文本框 15"/>
          <p:cNvSpPr txBox="1"/>
          <p:nvPr/>
        </p:nvSpPr>
        <p:spPr>
          <a:xfrm>
            <a:off x="546735" y="2409788"/>
            <a:ext cx="4100830" cy="2634054"/>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zh-CN" altLang="en-US" sz="1600" kern="0" dirty="0">
                <a:latin typeface="Times New Roman" panose="02020603050405020304" pitchFamily="18" charset="0"/>
                <a:ea typeface="微软雅黑" panose="020B0503020204020204" charset="-122"/>
                <a:cs typeface="Times New Roman" panose="02020603050405020304" pitchFamily="18" charset="0"/>
              </a:rPr>
              <a:t>低代码大模型训练框架</a:t>
            </a:r>
          </a:p>
          <a:p>
            <a:pPr marL="285750" indent="-285750" algn="l">
              <a:lnSpc>
                <a:spcPct val="150000"/>
              </a:lnSpc>
              <a:buFont typeface="Arial" panose="020B0604020202020204" pitchFamily="34" charset="0"/>
              <a:buChar char="•"/>
            </a:pPr>
            <a:r>
              <a:rPr lang="zh-CN" altLang="en-US" sz="1600" kern="0" dirty="0">
                <a:latin typeface="Times New Roman" panose="02020603050405020304" pitchFamily="18" charset="0"/>
                <a:ea typeface="微软雅黑" panose="020B0503020204020204" charset="-122"/>
                <a:cs typeface="Times New Roman" panose="02020603050405020304" pitchFamily="18" charset="0"/>
              </a:rPr>
              <a:t>集成了LLaMA, Mistral, Mixtral-MoE, Qwen, Yi, Gemma, Baichuan, ChatGLM, Phi等100多个开源大语言模型的微调</a:t>
            </a:r>
          </a:p>
          <a:p>
            <a:pPr marL="285750" indent="-285750" algn="l">
              <a:lnSpc>
                <a:spcPct val="150000"/>
              </a:lnSpc>
              <a:buFont typeface="Arial" panose="020B0604020202020204" pitchFamily="34" charset="0"/>
              <a:buChar char="•"/>
            </a:pPr>
            <a:r>
              <a:rPr lang="zh-CN" altLang="en-US" sz="1600" kern="0" dirty="0">
                <a:latin typeface="Times New Roman" panose="02020603050405020304" pitchFamily="18" charset="0"/>
                <a:ea typeface="微软雅黑" panose="020B0503020204020204" charset="-122"/>
                <a:cs typeface="Times New Roman" panose="02020603050405020304" pitchFamily="18" charset="0"/>
              </a:rPr>
              <a:t>支持预训练、有监督微调、奖励建模（reward modeling）、近端策略优化（PPO）、直接偏好优化（DPO）等方法</a:t>
            </a:r>
          </a:p>
        </p:txBody>
      </p:sp>
      <p:sp>
        <p:nvSpPr>
          <p:cNvPr id="17" name="文本框 16"/>
          <p:cNvSpPr txBox="1"/>
          <p:nvPr/>
        </p:nvSpPr>
        <p:spPr>
          <a:xfrm>
            <a:off x="560044" y="1355998"/>
            <a:ext cx="2799807" cy="553085"/>
          </a:xfrm>
          <a:prstGeom prst="rect">
            <a:avLst/>
          </a:prstGeom>
          <a:noFill/>
        </p:spPr>
        <p:txBody>
          <a:bodyPr wrap="square" rtlCol="0">
            <a:spAutoFit/>
          </a:bodyPr>
          <a:lstStyle/>
          <a:p>
            <a:pPr algn="l">
              <a:lnSpc>
                <a:spcPct val="125000"/>
              </a:lnSpc>
            </a:pPr>
            <a:r>
              <a:rPr lang="en-US" altLang="zh-CN" sz="2400" b="1" spc="100" dirty="0">
                <a:solidFill>
                  <a:srgbClr val="A6292F"/>
                </a:solidFill>
                <a:latin typeface="微软雅黑" panose="020B0503020204020204" charset="-122"/>
                <a:ea typeface="微软雅黑" panose="020B0503020204020204" charset="-122"/>
              </a:rPr>
              <a:t>LLaMa-Factory</a:t>
            </a:r>
          </a:p>
        </p:txBody>
      </p:sp>
      <p:pic>
        <p:nvPicPr>
          <p:cNvPr id="1940906105" name="图片 1"/>
          <p:cNvPicPr>
            <a:picLocks noChangeAspect="1"/>
          </p:cNvPicPr>
          <p:nvPr/>
        </p:nvPicPr>
        <p:blipFill>
          <a:blip r:embed="rId2"/>
          <a:stretch>
            <a:fillRect/>
          </a:stretch>
        </p:blipFill>
        <p:spPr>
          <a:xfrm>
            <a:off x="4647565" y="1789430"/>
            <a:ext cx="7068820" cy="3874770"/>
          </a:xfrm>
          <a:prstGeom prst="rect">
            <a:avLst/>
          </a:prstGeom>
        </p:spPr>
      </p:pic>
      <p:pic>
        <p:nvPicPr>
          <p:cNvPr id="3" name="图片 2">
            <a:extLst>
              <a:ext uri="{FF2B5EF4-FFF2-40B4-BE49-F238E27FC236}">
                <a16:creationId xmlns:a16="http://schemas.microsoft.com/office/drawing/2014/main" id="{F98BBB90-D559-6729-5B75-D5EFAE8B25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4693" y="395460"/>
            <a:ext cx="1940054" cy="591185"/>
          </a:xfrm>
          <a:prstGeom prst="rect">
            <a:avLst/>
          </a:prstGeom>
          <a:noFill/>
        </p:spPr>
        <p:txBody>
          <a:bodyPr wrap="square" rtlCol="0">
            <a:spAutoFit/>
          </a:bodyPr>
          <a:lstStyle/>
          <a:p>
            <a:pPr algn="l">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实验环境</a:t>
            </a:r>
          </a:p>
        </p:txBody>
      </p:sp>
      <p:sp>
        <p:nvSpPr>
          <p:cNvPr id="6" name="文本框 5"/>
          <p:cNvSpPr txBox="1"/>
          <p:nvPr/>
        </p:nvSpPr>
        <p:spPr>
          <a:xfrm>
            <a:off x="345987" y="322484"/>
            <a:ext cx="659028" cy="67268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01</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6" name="文本框 15"/>
          <p:cNvSpPr txBox="1"/>
          <p:nvPr/>
        </p:nvSpPr>
        <p:spPr>
          <a:xfrm>
            <a:off x="546735" y="2019300"/>
            <a:ext cx="4712335" cy="2306955"/>
          </a:xfrm>
          <a:prstGeom prst="rect">
            <a:avLst/>
          </a:prstGeom>
          <a:noFill/>
        </p:spPr>
        <p:txBody>
          <a:bodyPr wrap="square" rtlCol="0">
            <a:spAutoFit/>
          </a:bodyPr>
          <a:lstStyle/>
          <a:p>
            <a:pPr algn="l">
              <a:lnSpc>
                <a:spcPct val="150000"/>
              </a:lnSpc>
            </a:pPr>
            <a:r>
              <a:rPr lang="zh-CN" altLang="en-US" sz="1600" kern="0" dirty="0">
                <a:latin typeface="Times New Roman" panose="02020603050405020304" pitchFamily="18" charset="0"/>
                <a:ea typeface="微软雅黑" panose="020B0503020204020204" charset="-122"/>
                <a:cs typeface="Times New Roman" panose="02020603050405020304" pitchFamily="18" charset="0"/>
              </a:rPr>
              <a:t>Qwen1.5是阿里团队在Qwen1.0基础上的一次较大的进阶，全系列涵盖了从最小的0.5B到最大的72B参数（0.5B,1.8B,4B,7B,14B以及72B）规模的六种不同尺寸基础和聊天模型，并将其开源，为开发者提供更多的选择与便利。Qwen1.5在多项基准测试中均展现出优异的性能。</a:t>
            </a:r>
          </a:p>
        </p:txBody>
      </p:sp>
      <p:sp>
        <p:nvSpPr>
          <p:cNvPr id="17" name="文本框 16"/>
          <p:cNvSpPr txBox="1"/>
          <p:nvPr/>
        </p:nvSpPr>
        <p:spPr>
          <a:xfrm>
            <a:off x="560044" y="1355998"/>
            <a:ext cx="2799807" cy="553085"/>
          </a:xfrm>
          <a:prstGeom prst="rect">
            <a:avLst/>
          </a:prstGeom>
          <a:noFill/>
        </p:spPr>
        <p:txBody>
          <a:bodyPr wrap="square" rtlCol="0">
            <a:spAutoFit/>
          </a:bodyPr>
          <a:lstStyle/>
          <a:p>
            <a:pPr algn="l">
              <a:lnSpc>
                <a:spcPct val="125000"/>
              </a:lnSpc>
            </a:pPr>
            <a:r>
              <a:rPr lang="en-US" altLang="zh-CN" sz="2400" b="1" spc="100" dirty="0">
                <a:solidFill>
                  <a:srgbClr val="A6292F"/>
                </a:solidFill>
                <a:latin typeface="微软雅黑" panose="020B0503020204020204" charset="-122"/>
                <a:ea typeface="微软雅黑" panose="020B0503020204020204" charset="-122"/>
              </a:rPr>
              <a:t>Qwen1.5</a:t>
            </a:r>
          </a:p>
        </p:txBody>
      </p:sp>
      <p:pic>
        <p:nvPicPr>
          <p:cNvPr id="7" name="图片 7"/>
          <p:cNvPicPr>
            <a:picLocks noChangeAspect="1"/>
          </p:cNvPicPr>
          <p:nvPr/>
        </p:nvPicPr>
        <p:blipFill>
          <a:blip r:embed="rId2"/>
          <a:stretch>
            <a:fillRect/>
          </a:stretch>
        </p:blipFill>
        <p:spPr>
          <a:xfrm>
            <a:off x="5259070" y="1414145"/>
            <a:ext cx="6466205" cy="4958080"/>
          </a:xfrm>
          <a:prstGeom prst="rect">
            <a:avLst/>
          </a:prstGeom>
          <a:noFill/>
          <a:ln>
            <a:noFill/>
          </a:ln>
        </p:spPr>
      </p:pic>
      <p:pic>
        <p:nvPicPr>
          <p:cNvPr id="3" name="图片 2">
            <a:extLst>
              <a:ext uri="{FF2B5EF4-FFF2-40B4-BE49-F238E27FC236}">
                <a16:creationId xmlns:a16="http://schemas.microsoft.com/office/drawing/2014/main" id="{3AF09EAD-CD4D-3E60-49AA-0717FAB2B5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4693" y="395460"/>
            <a:ext cx="1940054" cy="591185"/>
          </a:xfrm>
          <a:prstGeom prst="rect">
            <a:avLst/>
          </a:prstGeom>
          <a:noFill/>
        </p:spPr>
        <p:txBody>
          <a:bodyPr wrap="square" rtlCol="0">
            <a:spAutoFit/>
          </a:bodyPr>
          <a:lstStyle/>
          <a:p>
            <a:pPr algn="l">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实验环境</a:t>
            </a:r>
          </a:p>
        </p:txBody>
      </p:sp>
      <p:sp>
        <p:nvSpPr>
          <p:cNvPr id="6" name="文本框 5"/>
          <p:cNvSpPr txBox="1"/>
          <p:nvPr/>
        </p:nvSpPr>
        <p:spPr>
          <a:xfrm>
            <a:off x="345987" y="322484"/>
            <a:ext cx="659028" cy="67268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01</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6" name="文本框 15"/>
          <p:cNvSpPr txBox="1"/>
          <p:nvPr/>
        </p:nvSpPr>
        <p:spPr>
          <a:xfrm>
            <a:off x="546735" y="2019300"/>
            <a:ext cx="9812655" cy="787523"/>
          </a:xfrm>
          <a:prstGeom prst="rect">
            <a:avLst/>
          </a:prstGeom>
          <a:noFill/>
        </p:spPr>
        <p:txBody>
          <a:bodyPr wrap="square" rtlCol="0">
            <a:spAutoFit/>
          </a:bodyPr>
          <a:lstStyle/>
          <a:p>
            <a:pPr algn="l">
              <a:lnSpc>
                <a:spcPct val="150000"/>
              </a:lnSpc>
            </a:pPr>
            <a:r>
              <a:rPr lang="zh-CN" altLang="en-US" sz="1600" kern="0" dirty="0">
                <a:latin typeface="Times New Roman" panose="02020603050405020304" pitchFamily="18" charset="0"/>
                <a:ea typeface="微软雅黑" panose="020B0503020204020204" charset="-122"/>
                <a:cs typeface="Times New Roman" panose="02020603050405020304" pitchFamily="18" charset="0"/>
              </a:rPr>
              <a:t>Gradio是一个开源的Python工具包，可以利用这个工具包为机器学习模型快速生成基于web的可视化界面，这个工具包包括一个公共接口库，以支持广泛的各种模型。</a:t>
            </a:r>
          </a:p>
        </p:txBody>
      </p:sp>
      <p:sp>
        <p:nvSpPr>
          <p:cNvPr id="17" name="文本框 16"/>
          <p:cNvSpPr txBox="1"/>
          <p:nvPr/>
        </p:nvSpPr>
        <p:spPr>
          <a:xfrm>
            <a:off x="560044" y="1355998"/>
            <a:ext cx="2799807" cy="553085"/>
          </a:xfrm>
          <a:prstGeom prst="rect">
            <a:avLst/>
          </a:prstGeom>
          <a:noFill/>
        </p:spPr>
        <p:txBody>
          <a:bodyPr wrap="square" rtlCol="0">
            <a:spAutoFit/>
          </a:bodyPr>
          <a:lstStyle/>
          <a:p>
            <a:pPr algn="l">
              <a:lnSpc>
                <a:spcPct val="125000"/>
              </a:lnSpc>
            </a:pPr>
            <a:r>
              <a:rPr lang="en-US" altLang="zh-CN" sz="2400" b="1" spc="100" dirty="0">
                <a:solidFill>
                  <a:srgbClr val="A6292F"/>
                </a:solidFill>
                <a:latin typeface="微软雅黑" panose="020B0503020204020204" charset="-122"/>
                <a:ea typeface="微软雅黑" panose="020B0503020204020204" charset="-122"/>
              </a:rPr>
              <a:t>Gradio</a:t>
            </a:r>
          </a:p>
        </p:txBody>
      </p:sp>
      <p:pic>
        <p:nvPicPr>
          <p:cNvPr id="101337406" name="图片 1"/>
          <p:cNvPicPr>
            <a:picLocks noChangeAspect="1"/>
          </p:cNvPicPr>
          <p:nvPr/>
        </p:nvPicPr>
        <p:blipFill>
          <a:blip r:embed="rId2"/>
          <a:stretch>
            <a:fillRect/>
          </a:stretch>
        </p:blipFill>
        <p:spPr>
          <a:xfrm>
            <a:off x="1670050" y="2959735"/>
            <a:ext cx="8851900" cy="3663950"/>
          </a:xfrm>
          <a:prstGeom prst="rect">
            <a:avLst/>
          </a:prstGeom>
        </p:spPr>
      </p:pic>
      <p:pic>
        <p:nvPicPr>
          <p:cNvPr id="3" name="图片 2">
            <a:extLst>
              <a:ext uri="{FF2B5EF4-FFF2-40B4-BE49-F238E27FC236}">
                <a16:creationId xmlns:a16="http://schemas.microsoft.com/office/drawing/2014/main" id="{EC85919A-54FA-BE1D-4046-E3EEE079C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4693" y="395460"/>
            <a:ext cx="1940054"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实验原理</a:t>
            </a:r>
          </a:p>
        </p:txBody>
      </p:sp>
      <p:sp>
        <p:nvSpPr>
          <p:cNvPr id="6" name="文本框 5"/>
          <p:cNvSpPr txBox="1"/>
          <p:nvPr/>
        </p:nvSpPr>
        <p:spPr>
          <a:xfrm>
            <a:off x="346075" y="322580"/>
            <a:ext cx="730250"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02</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6" name="文本框 15"/>
          <p:cNvSpPr txBox="1"/>
          <p:nvPr/>
        </p:nvSpPr>
        <p:spPr>
          <a:xfrm>
            <a:off x="546735" y="1974850"/>
            <a:ext cx="8920480" cy="4181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kern="0" dirty="0">
                <a:latin typeface="Times New Roman" panose="02020603050405020304" pitchFamily="18" charset="0"/>
                <a:ea typeface="微软雅黑" panose="020B0503020204020204" charset="-122"/>
                <a:cs typeface="Times New Roman" panose="02020603050405020304" pitchFamily="18" charset="0"/>
              </a:rPr>
              <a:t>BLEU：基于生成的回答，在生成的回答里计算匹配的精确率，用于进行机器翻译质量的评估。</a:t>
            </a:r>
          </a:p>
        </p:txBody>
      </p:sp>
      <p:sp>
        <p:nvSpPr>
          <p:cNvPr id="17" name="文本框 16"/>
          <p:cNvSpPr txBox="1"/>
          <p:nvPr/>
        </p:nvSpPr>
        <p:spPr>
          <a:xfrm>
            <a:off x="560044" y="1355998"/>
            <a:ext cx="2799807" cy="553085"/>
          </a:xfrm>
          <a:prstGeom prst="rect">
            <a:avLst/>
          </a:prstGeom>
          <a:noFill/>
        </p:spPr>
        <p:txBody>
          <a:bodyPr wrap="square" rtlCol="0">
            <a:spAutoFit/>
          </a:bodyPr>
          <a:lstStyle/>
          <a:p>
            <a:pPr>
              <a:lnSpc>
                <a:spcPct val="125000"/>
              </a:lnSpc>
            </a:pPr>
            <a:r>
              <a:rPr lang="en-US" altLang="zh-CN" sz="2400" b="1" spc="100" dirty="0">
                <a:solidFill>
                  <a:srgbClr val="A6292F"/>
                </a:solidFill>
                <a:latin typeface="微软雅黑" panose="020B0503020204020204" charset="-122"/>
                <a:ea typeface="微软雅黑" panose="020B0503020204020204" charset="-122"/>
              </a:rPr>
              <a:t>评价指标</a:t>
            </a:r>
          </a:p>
        </p:txBody>
      </p:sp>
      <p:graphicFrame>
        <p:nvGraphicFramePr>
          <p:cNvPr id="3" name="对象 -2147482624"/>
          <p:cNvGraphicFramePr>
            <a:graphicFrameLocks noChangeAspect="1"/>
          </p:cNvGraphicFramePr>
          <p:nvPr/>
        </p:nvGraphicFramePr>
        <p:xfrm>
          <a:off x="2827338" y="2501265"/>
          <a:ext cx="4359275" cy="1182370"/>
        </p:xfrm>
        <a:graphic>
          <a:graphicData uri="http://schemas.openxmlformats.org/presentationml/2006/ole">
            <mc:AlternateContent xmlns:mc="http://schemas.openxmlformats.org/markup-compatibility/2006">
              <mc:Choice xmlns:v="urn:schemas-microsoft-com:vml" Requires="v">
                <p:oleObj spid="_x0000_s1029" r:id="rId3" imgW="2565400" imgH="698500" progId="Equation.DSMT4">
                  <p:embed/>
                </p:oleObj>
              </mc:Choice>
              <mc:Fallback>
                <p:oleObj r:id="rId3" imgW="2565400" imgH="698500" progId="Equation.DSMT4">
                  <p:embed/>
                  <p:pic>
                    <p:nvPicPr>
                      <p:cNvPr id="0" name="图片 3075"/>
                      <p:cNvPicPr/>
                      <p:nvPr/>
                    </p:nvPicPr>
                    <p:blipFill>
                      <a:blip r:embed="rId4"/>
                      <a:stretch>
                        <a:fillRect/>
                      </a:stretch>
                    </p:blipFill>
                    <p:spPr>
                      <a:xfrm>
                        <a:off x="2827338" y="2501265"/>
                        <a:ext cx="4359275" cy="1182370"/>
                      </a:xfrm>
                      <a:prstGeom prst="rect">
                        <a:avLst/>
                      </a:prstGeom>
                      <a:noFill/>
                      <a:ln w="38100">
                        <a:noFill/>
                        <a:miter/>
                      </a:ln>
                    </p:spPr>
                  </p:pic>
                </p:oleObj>
              </mc:Fallback>
            </mc:AlternateContent>
          </a:graphicData>
        </a:graphic>
      </p:graphicFrame>
      <p:sp>
        <p:nvSpPr>
          <p:cNvPr id="4" name="文本框 3"/>
          <p:cNvSpPr txBox="1"/>
          <p:nvPr/>
        </p:nvSpPr>
        <p:spPr>
          <a:xfrm>
            <a:off x="546735" y="3930650"/>
            <a:ext cx="8921115" cy="7875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kern="0" dirty="0">
                <a:latin typeface="Times New Roman" panose="02020603050405020304" pitchFamily="18" charset="0"/>
                <a:ea typeface="微软雅黑" panose="020B0503020204020204" charset="-122"/>
                <a:cs typeface="Times New Roman" panose="02020603050405020304" pitchFamily="18" charset="0"/>
              </a:rPr>
              <a:t>ROUGE-N</a:t>
            </a:r>
            <a:r>
              <a:rPr lang="zh-CN" altLang="en-US" sz="1600" kern="0" dirty="0">
                <a:latin typeface="Times New Roman" panose="02020603050405020304" pitchFamily="18" charset="0"/>
                <a:ea typeface="微软雅黑" panose="020B0503020204020204" charset="-122"/>
                <a:cs typeface="Times New Roman" panose="02020603050405020304" pitchFamily="18" charset="0"/>
              </a:rPr>
              <a:t>：基于参考的回答，在参考的回答里计算匹配的召回率，适用于评估文本摘要的好坏，但也可以适用于评估语言模型回答生成的质量。</a:t>
            </a:r>
          </a:p>
        </p:txBody>
      </p:sp>
      <p:graphicFrame>
        <p:nvGraphicFramePr>
          <p:cNvPr id="5" name="对象 -2147482623"/>
          <p:cNvGraphicFramePr>
            <a:graphicFrameLocks noChangeAspect="1"/>
          </p:cNvGraphicFramePr>
          <p:nvPr/>
        </p:nvGraphicFramePr>
        <p:xfrm>
          <a:off x="2506345" y="4946650"/>
          <a:ext cx="5001895" cy="982980"/>
        </p:xfrm>
        <a:graphic>
          <a:graphicData uri="http://schemas.openxmlformats.org/presentationml/2006/ole">
            <mc:AlternateContent xmlns:mc="http://schemas.openxmlformats.org/markup-compatibility/2006">
              <mc:Choice xmlns:v="urn:schemas-microsoft-com:vml" Requires="v">
                <p:oleObj spid="_x0000_s1030" r:id="rId5" imgW="3543300" imgH="698500" progId="Equation.DSMT4">
                  <p:embed/>
                </p:oleObj>
              </mc:Choice>
              <mc:Fallback>
                <p:oleObj r:id="rId5" imgW="3543300" imgH="698500" progId="Equation.DSMT4">
                  <p:embed/>
                  <p:pic>
                    <p:nvPicPr>
                      <p:cNvPr id="0" name="图片 4"/>
                      <p:cNvPicPr/>
                      <p:nvPr/>
                    </p:nvPicPr>
                    <p:blipFill>
                      <a:blip r:embed="rId6"/>
                      <a:stretch>
                        <a:fillRect/>
                      </a:stretch>
                    </p:blipFill>
                    <p:spPr>
                      <a:xfrm>
                        <a:off x="2506345" y="4946650"/>
                        <a:ext cx="5001895" cy="982980"/>
                      </a:xfrm>
                      <a:prstGeom prst="rect">
                        <a:avLst/>
                      </a:prstGeom>
                      <a:noFill/>
                      <a:ln w="38100">
                        <a:noFill/>
                        <a:miter/>
                      </a:ln>
                    </p:spPr>
                  </p:pic>
                </p:oleObj>
              </mc:Fallback>
            </mc:AlternateContent>
          </a:graphicData>
        </a:graphic>
      </p:graphicFrame>
      <p:pic>
        <p:nvPicPr>
          <p:cNvPr id="7" name="图片 6">
            <a:extLst>
              <a:ext uri="{FF2B5EF4-FFF2-40B4-BE49-F238E27FC236}">
                <a16:creationId xmlns:a16="http://schemas.microsoft.com/office/drawing/2014/main" id="{7B1E1AF5-6E07-7A3C-7BB7-CDA479E0F7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4693" y="395460"/>
            <a:ext cx="1940054"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实验原理</a:t>
            </a:r>
          </a:p>
        </p:txBody>
      </p:sp>
      <p:sp>
        <p:nvSpPr>
          <p:cNvPr id="6" name="文本框 5"/>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02</a:t>
            </a:r>
            <a:endParaRPr lang="zh-CN" altLang="en-US" sz="3400" spc="100" dirty="0">
              <a:solidFill>
                <a:srgbClr val="A6292F"/>
              </a:solidFill>
              <a:latin typeface="Bahnschrift SemiBold" panose="020B0502040204020203" pitchFamily="34" charset="0"/>
              <a:ea typeface="微软雅黑" panose="020B0503020204020204" charset="-122"/>
            </a:endParaRPr>
          </a:p>
        </p:txBody>
      </p:sp>
      <p:sp>
        <p:nvSpPr>
          <p:cNvPr id="17" name="文本框 16"/>
          <p:cNvSpPr txBox="1"/>
          <p:nvPr/>
        </p:nvSpPr>
        <p:spPr>
          <a:xfrm>
            <a:off x="560044" y="1355998"/>
            <a:ext cx="2799807" cy="553085"/>
          </a:xfrm>
          <a:prstGeom prst="rect">
            <a:avLst/>
          </a:prstGeom>
          <a:noFill/>
        </p:spPr>
        <p:txBody>
          <a:bodyPr wrap="square" rtlCol="0">
            <a:spAutoFit/>
          </a:bodyPr>
          <a:lstStyle/>
          <a:p>
            <a:pPr>
              <a:lnSpc>
                <a:spcPct val="125000"/>
              </a:lnSpc>
            </a:pPr>
            <a:r>
              <a:rPr lang="en-US" altLang="zh-CN" sz="2400" b="1" spc="100" dirty="0">
                <a:solidFill>
                  <a:srgbClr val="A6292F"/>
                </a:solidFill>
                <a:latin typeface="微软雅黑" panose="020B0503020204020204" charset="-122"/>
                <a:ea typeface="微软雅黑" panose="020B0503020204020204" charset="-122"/>
              </a:rPr>
              <a:t>Lora</a:t>
            </a:r>
            <a:r>
              <a:rPr lang="zh-CN" altLang="en-US" sz="2400" b="1" spc="100" dirty="0">
                <a:solidFill>
                  <a:srgbClr val="A6292F"/>
                </a:solidFill>
                <a:latin typeface="微软雅黑" panose="020B0503020204020204" charset="-122"/>
                <a:ea typeface="微软雅黑" panose="020B0503020204020204" charset="-122"/>
              </a:rPr>
              <a:t>微调原理</a:t>
            </a:r>
          </a:p>
        </p:txBody>
      </p:sp>
      <p:sp>
        <p:nvSpPr>
          <p:cNvPr id="8" name="文本框 7"/>
          <p:cNvSpPr txBox="1"/>
          <p:nvPr/>
        </p:nvSpPr>
        <p:spPr>
          <a:xfrm>
            <a:off x="904875" y="2026920"/>
            <a:ext cx="4090035" cy="2584450"/>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利用低秩适配（low-rankadaptation）的方法，可以在使用大模型适配下游任务时只需要训练少量的参数即可达到一个很好的效果。</a:t>
            </a: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利用对应下游任务的数据，只通过训练新加部分参数来适配下游任务。而当训练好新的参数后，利用重参的方式，将新参数和老的模型参数合并。</a:t>
            </a:r>
          </a:p>
        </p:txBody>
      </p:sp>
      <p:pic>
        <p:nvPicPr>
          <p:cNvPr id="9" name="图片 8" descr="IMG_256"/>
          <p:cNvPicPr>
            <a:picLocks noChangeAspect="1"/>
          </p:cNvPicPr>
          <p:nvPr/>
        </p:nvPicPr>
        <p:blipFill>
          <a:blip r:embed="rId2"/>
          <a:srcRect l="6281" t="12276" r="4500" b="5986"/>
          <a:stretch>
            <a:fillRect/>
          </a:stretch>
        </p:blipFill>
        <p:spPr>
          <a:xfrm>
            <a:off x="5326698" y="1734820"/>
            <a:ext cx="4477385" cy="4083050"/>
          </a:xfrm>
          <a:prstGeom prst="rect">
            <a:avLst/>
          </a:prstGeom>
          <a:noFill/>
          <a:ln w="9525">
            <a:noFill/>
          </a:ln>
        </p:spPr>
      </p:pic>
      <p:pic>
        <p:nvPicPr>
          <p:cNvPr id="3" name="图片 2">
            <a:extLst>
              <a:ext uri="{FF2B5EF4-FFF2-40B4-BE49-F238E27FC236}">
                <a16:creationId xmlns:a16="http://schemas.microsoft.com/office/drawing/2014/main" id="{B9574B98-575F-D9AE-9F7A-FCCCF4B6D2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3472" y="1203936"/>
            <a:ext cx="9095873" cy="923330"/>
          </a:xfrm>
          <a:prstGeom prst="rect">
            <a:avLst/>
          </a:prstGeom>
          <a:noFill/>
        </p:spPr>
        <p:txBody>
          <a:bodyPr wrap="square" rtlCol="0">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在信息化时代背景下，实体企业的新闻报导不仅是传递信息、塑造企业形象的重要途径，也对投资者决策、市场动态和公众舆论产生深远影响。特别是在能源、电力、化工、材料等关键行业，新闻报导的作用尤为突出。</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04875" y="4055662"/>
            <a:ext cx="3375660" cy="1476375"/>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随着人工智能技术的进步，大语言模型</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的实体识别能力，舆论倾向划分能力，事件分类能力</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为深入分析这些行业的舆论环境提供了新的可能性。</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363576" y="2238166"/>
            <a:ext cx="9288382" cy="12966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企业形象</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SABIC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推出材料查找网站帮助客户简化材料</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选择流程。           （正向）</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项目建设</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：投资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198</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亿元！</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80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万吨煤制烯烃项目推进。</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（正向）</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环保与安全</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：巴斯夫与明阳成立合资公司，在华南建设运营海上风电场。 （正向）</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 name="图示 8"/>
          <p:cNvGraphicFramePr/>
          <p:nvPr>
            <p:extLst>
              <p:ext uri="{D42A27DB-BD31-4B8C-83A1-F6EECF244321}">
                <p14:modId xmlns:p14="http://schemas.microsoft.com/office/powerpoint/2010/main" val="2172177865"/>
              </p:ext>
            </p:extLst>
          </p:nvPr>
        </p:nvGraphicFramePr>
        <p:xfrm>
          <a:off x="3383835" y="3636026"/>
          <a:ext cx="4625474" cy="265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p:cNvSpPr txBox="1"/>
          <p:nvPr/>
        </p:nvSpPr>
        <p:spPr>
          <a:xfrm>
            <a:off x="7326288" y="4194409"/>
            <a:ext cx="3187330" cy="1198880"/>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本次实验将微调一个大语言模型，以适用于于</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能源、电力、化工、材料等关键行业</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的舆情分析。</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试验任务一：声浪智析-基于Qwen1.5的舆情分析小助手</a:t>
            </a:r>
          </a:p>
        </p:txBody>
      </p:sp>
      <p:sp>
        <p:nvSpPr>
          <p:cNvPr id="3" name="文本框 2"/>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pic>
        <p:nvPicPr>
          <p:cNvPr id="5" name="图片 4">
            <a:extLst>
              <a:ext uri="{FF2B5EF4-FFF2-40B4-BE49-F238E27FC236}">
                <a16:creationId xmlns:a16="http://schemas.microsoft.com/office/drawing/2014/main" id="{D668FBF0-4990-0E9D-3F2C-7FF587797F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561473" y="1025859"/>
            <a:ext cx="2221832" cy="4491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725905" y="1065782"/>
            <a:ext cx="1892968"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微调数据集构建</a:t>
            </a:r>
          </a:p>
        </p:txBody>
      </p:sp>
      <p:sp>
        <p:nvSpPr>
          <p:cNvPr id="7" name="矩形: 圆角 6"/>
          <p:cNvSpPr/>
          <p:nvPr/>
        </p:nvSpPr>
        <p:spPr>
          <a:xfrm>
            <a:off x="1935792" y="2137953"/>
            <a:ext cx="1921042" cy="5133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1959852" y="2209960"/>
            <a:ext cx="1848854"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舆情信息爬取</a:t>
            </a:r>
          </a:p>
        </p:txBody>
      </p:sp>
      <p:pic>
        <p:nvPicPr>
          <p:cNvPr id="11" name="图片 10"/>
          <p:cNvPicPr>
            <a:picLocks noChangeAspect="1"/>
          </p:cNvPicPr>
          <p:nvPr/>
        </p:nvPicPr>
        <p:blipFill>
          <a:blip r:embed="rId2"/>
          <a:stretch>
            <a:fillRect/>
          </a:stretch>
        </p:blipFill>
        <p:spPr>
          <a:xfrm>
            <a:off x="886873" y="2842050"/>
            <a:ext cx="4056333" cy="1379622"/>
          </a:xfrm>
          <a:prstGeom prst="rect">
            <a:avLst/>
          </a:prstGeom>
        </p:spPr>
      </p:pic>
      <p:sp>
        <p:nvSpPr>
          <p:cNvPr id="12" name="矩形: 圆角 11"/>
          <p:cNvSpPr/>
          <p:nvPr/>
        </p:nvSpPr>
        <p:spPr>
          <a:xfrm>
            <a:off x="7535778" y="2162016"/>
            <a:ext cx="1921043" cy="5133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7644064" y="2234023"/>
            <a:ext cx="1921042"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微调数据生成</a:t>
            </a:r>
          </a:p>
        </p:txBody>
      </p:sp>
      <p:sp>
        <p:nvSpPr>
          <p:cNvPr id="14" name="文本框 13"/>
          <p:cNvSpPr txBox="1"/>
          <p:nvPr/>
        </p:nvSpPr>
        <p:spPr>
          <a:xfrm>
            <a:off x="725905" y="1508076"/>
            <a:ext cx="10134599" cy="646331"/>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获取相关行业的舆情信息，预定义提示词，调用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Qwen1.5-72BAPI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，生成微调数据集，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Qwen1.5-72B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是目前开源大模型中分数最高的模型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5" name="图片 14"/>
          <p:cNvPicPr>
            <a:picLocks noChangeAspect="1"/>
          </p:cNvPicPr>
          <p:nvPr/>
        </p:nvPicPr>
        <p:blipFill>
          <a:blip r:embed="rId3"/>
          <a:srcRect b="17066"/>
          <a:stretch>
            <a:fillRect/>
          </a:stretch>
        </p:blipFill>
        <p:spPr>
          <a:xfrm>
            <a:off x="886872" y="4609601"/>
            <a:ext cx="4018881" cy="1478170"/>
          </a:xfrm>
          <a:prstGeom prst="rect">
            <a:avLst/>
          </a:prstGeom>
          <a:ln>
            <a:noFill/>
          </a:ln>
        </p:spPr>
      </p:pic>
      <p:pic>
        <p:nvPicPr>
          <p:cNvPr id="17" name="图片 16"/>
          <p:cNvPicPr>
            <a:picLocks noChangeAspect="1"/>
          </p:cNvPicPr>
          <p:nvPr/>
        </p:nvPicPr>
        <p:blipFill>
          <a:blip r:embed="rId4"/>
          <a:stretch>
            <a:fillRect/>
          </a:stretch>
        </p:blipFill>
        <p:spPr>
          <a:xfrm>
            <a:off x="6511107" y="2712140"/>
            <a:ext cx="3863557" cy="1876675"/>
          </a:xfrm>
          <a:prstGeom prst="rect">
            <a:avLst/>
          </a:prstGeom>
        </p:spPr>
      </p:pic>
      <p:sp>
        <p:nvSpPr>
          <p:cNvPr id="18" name="文本框 17"/>
          <p:cNvSpPr txBox="1"/>
          <p:nvPr/>
        </p:nvSpPr>
        <p:spPr>
          <a:xfrm>
            <a:off x="2323807" y="4219483"/>
            <a:ext cx="1229517"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舆情信息</a:t>
            </a:r>
          </a:p>
        </p:txBody>
      </p:sp>
      <p:sp>
        <p:nvSpPr>
          <p:cNvPr id="19" name="文本框 18"/>
          <p:cNvSpPr txBox="1"/>
          <p:nvPr/>
        </p:nvSpPr>
        <p:spPr>
          <a:xfrm>
            <a:off x="2114759" y="6181597"/>
            <a:ext cx="2002837"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舆情信息</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token</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数</a:t>
            </a:r>
          </a:p>
        </p:txBody>
      </p:sp>
      <p:pic>
        <p:nvPicPr>
          <p:cNvPr id="20" name="图片 19"/>
          <p:cNvPicPr>
            <a:picLocks noChangeAspect="1"/>
          </p:cNvPicPr>
          <p:nvPr/>
        </p:nvPicPr>
        <p:blipFill>
          <a:blip r:embed="rId5"/>
          <a:stretch>
            <a:fillRect/>
          </a:stretch>
        </p:blipFill>
        <p:spPr>
          <a:xfrm>
            <a:off x="6593339" y="4673820"/>
            <a:ext cx="3787163" cy="1542496"/>
          </a:xfrm>
          <a:prstGeom prst="rect">
            <a:avLst/>
          </a:prstGeom>
        </p:spPr>
      </p:pic>
      <p:sp>
        <p:nvSpPr>
          <p:cNvPr id="21" name="文本框 20"/>
          <p:cNvSpPr txBox="1"/>
          <p:nvPr/>
        </p:nvSpPr>
        <p:spPr>
          <a:xfrm>
            <a:off x="7879683" y="4348305"/>
            <a:ext cx="1685423" cy="307777"/>
          </a:xfrm>
          <a:prstGeom prst="rect">
            <a:avLst/>
          </a:prstGeom>
          <a:noFill/>
        </p:spPr>
        <p:txBody>
          <a:bodyPr wrap="square" rtlCol="0">
            <a:spAutoFit/>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调用代码</a:t>
            </a:r>
          </a:p>
        </p:txBody>
      </p:sp>
      <p:sp>
        <p:nvSpPr>
          <p:cNvPr id="22" name="文本框 21"/>
          <p:cNvSpPr txBox="1"/>
          <p:nvPr/>
        </p:nvSpPr>
        <p:spPr>
          <a:xfrm>
            <a:off x="7987968" y="6129695"/>
            <a:ext cx="1685423"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微调数据集</a:t>
            </a:r>
          </a:p>
        </p:txBody>
      </p:sp>
      <p:sp>
        <p:nvSpPr>
          <p:cNvPr id="5" name="文本框 4"/>
          <p:cNvSpPr txBox="1"/>
          <p:nvPr/>
        </p:nvSpPr>
        <p:spPr>
          <a:xfrm>
            <a:off x="561473" y="6489374"/>
            <a:ext cx="9216190" cy="338554"/>
          </a:xfrm>
          <a:prstGeom prst="rect">
            <a:avLst/>
          </a:prstGeom>
          <a:noFill/>
        </p:spPr>
        <p:txBody>
          <a:bodyPr wrap="square">
            <a:spAutoFit/>
          </a:bodyPr>
          <a:lstStyle/>
          <a:p>
            <a:r>
              <a:rPr lang="en-US" altLang="zh-CN" sz="1600" dirty="0"/>
              <a:t>[1]</a:t>
            </a:r>
            <a:r>
              <a:rPr lang="zh-CN" altLang="en-US" sz="1600" dirty="0">
                <a:hlinkClick r:id="rId6"/>
              </a:rPr>
              <a:t>大模型综合评测对比 </a:t>
            </a:r>
            <a:r>
              <a:rPr lang="en-US" altLang="zh-CN" sz="1600" dirty="0">
                <a:hlinkClick r:id="rId6"/>
              </a:rPr>
              <a:t>| </a:t>
            </a:r>
            <a:r>
              <a:rPr lang="zh-CN" altLang="en-US" sz="1600" dirty="0">
                <a:hlinkClick r:id="rId6"/>
              </a:rPr>
              <a:t>当前主流大模型在各评测数据集上的表现总榜单 </a:t>
            </a:r>
            <a:r>
              <a:rPr lang="en-US" altLang="zh-CN" sz="1600" dirty="0">
                <a:hlinkClick r:id="rId6"/>
              </a:rPr>
              <a:t>| </a:t>
            </a:r>
            <a:r>
              <a:rPr lang="zh-CN" altLang="en-US" sz="1600" dirty="0">
                <a:hlinkClick r:id="rId6"/>
              </a:rPr>
              <a:t>数据学习 </a:t>
            </a:r>
            <a:r>
              <a:rPr lang="en-US" altLang="zh-CN" sz="1600" dirty="0">
                <a:hlinkClick r:id="rId6"/>
              </a:rPr>
              <a:t>(</a:t>
            </a:r>
            <a:r>
              <a:rPr lang="en-US" altLang="zh-CN" sz="1600" dirty="0" err="1">
                <a:hlinkClick r:id="rId6"/>
              </a:rPr>
              <a:t>DataLearner</a:t>
            </a:r>
            <a:r>
              <a:rPr lang="en-US" altLang="zh-CN" sz="1600" dirty="0">
                <a:hlinkClick r:id="rId6"/>
              </a:rPr>
              <a:t>)</a:t>
            </a:r>
            <a:endParaRPr lang="zh-CN" altLang="en-US" sz="1600" dirty="0"/>
          </a:p>
        </p:txBody>
      </p:sp>
      <p:sp>
        <p:nvSpPr>
          <p:cNvPr id="4" name="文本框 3"/>
          <p:cNvSpPr txBox="1"/>
          <p:nvPr/>
        </p:nvSpPr>
        <p:spPr>
          <a:xfrm>
            <a:off x="904875" y="395605"/>
            <a:ext cx="8453755" cy="591185"/>
          </a:xfrm>
          <a:prstGeom prst="rect">
            <a:avLst/>
          </a:prstGeom>
          <a:noFill/>
        </p:spPr>
        <p:txBody>
          <a:bodyPr wrap="square" rtlCol="0">
            <a:spAutoFit/>
          </a:bodyPr>
          <a:lstStyle/>
          <a:p>
            <a:pPr>
              <a:lnSpc>
                <a:spcPct val="125000"/>
              </a:lnSpc>
            </a:pPr>
            <a:r>
              <a:rPr lang="zh-CN" altLang="en-US" sz="2600" b="1"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试验任务一：声浪智析-基于Qwen1.5的舆情分析小助手</a:t>
            </a:r>
          </a:p>
        </p:txBody>
      </p:sp>
      <p:sp>
        <p:nvSpPr>
          <p:cNvPr id="6" name="文本框 5"/>
          <p:cNvSpPr txBox="1"/>
          <p:nvPr/>
        </p:nvSpPr>
        <p:spPr>
          <a:xfrm>
            <a:off x="346075" y="322580"/>
            <a:ext cx="748665" cy="744855"/>
          </a:xfrm>
          <a:prstGeom prst="rect">
            <a:avLst/>
          </a:prstGeom>
          <a:noFill/>
        </p:spPr>
        <p:txBody>
          <a:bodyPr wrap="square" rtlCol="0">
            <a:spAutoFit/>
          </a:bodyPr>
          <a:lstStyle/>
          <a:p>
            <a:pPr>
              <a:lnSpc>
                <a:spcPct val="125000"/>
              </a:lnSpc>
            </a:pPr>
            <a:r>
              <a:rPr lang="en-US" altLang="zh-CN" sz="3400" b="1" spc="100" dirty="0">
                <a:solidFill>
                  <a:srgbClr val="A6292F"/>
                </a:solidFill>
                <a:latin typeface="Bahnschrift SemiBold" panose="020B0502040204020203" pitchFamily="34" charset="0"/>
                <a:ea typeface="微软雅黑" panose="020B0503020204020204" charset="-122"/>
                <a:cs typeface="Arial" panose="020B0604020202020204" pitchFamily="34" charset="0"/>
              </a:rPr>
              <a:t>03</a:t>
            </a:r>
            <a:endParaRPr lang="zh-CN" altLang="en-US" sz="3400" spc="100" dirty="0">
              <a:solidFill>
                <a:srgbClr val="A6292F"/>
              </a:solidFill>
              <a:latin typeface="Bahnschrift SemiBold" panose="020B0502040204020203" pitchFamily="34" charset="0"/>
              <a:ea typeface="微软雅黑" panose="020B0503020204020204" charset="-122"/>
            </a:endParaRPr>
          </a:p>
        </p:txBody>
      </p:sp>
      <p:pic>
        <p:nvPicPr>
          <p:cNvPr id="8" name="图片 7">
            <a:extLst>
              <a:ext uri="{FF2B5EF4-FFF2-40B4-BE49-F238E27FC236}">
                <a16:creationId xmlns:a16="http://schemas.microsoft.com/office/drawing/2014/main" id="{1962C956-1007-6665-032C-FE8F0869AE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36274" y="471900"/>
            <a:ext cx="2039861" cy="3826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UzMzQxN2NiODRhNWU1NTU1OTY0MDg4YTdiOGJlZG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TABLE_ENDDRAG_ORIGIN_RECT" val="361*152"/>
  <p:tag name="TABLE_ENDDRAG_RECT" val="386*337*361*152"/>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225.34889763779523,&quot;left&quot;:510.1,&quot;top&quot;:176.6,&quot;width&quot;:321.1}"/>
</p:tagLst>
</file>

<file path=ppt/tags/tag78.xml><?xml version="1.0" encoding="utf-8"?>
<p:tagLst xmlns:a="http://schemas.openxmlformats.org/drawingml/2006/main" xmlns:r="http://schemas.openxmlformats.org/officeDocument/2006/relationships" xmlns:p="http://schemas.openxmlformats.org/presentationml/2006/main">
  <p:tag name="TABLE_ENDDRAG_ORIGIN_RECT" val="324*112"/>
  <p:tag name="TABLE_ENDDRAG_RECT" val="86*405*324*11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空白设计模板">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1460</Words>
  <Application>Microsoft Macintosh PowerPoint</Application>
  <PresentationFormat>宽屏</PresentationFormat>
  <Paragraphs>256</Paragraphs>
  <Slides>24</Slides>
  <Notes>4</Notes>
  <HiddenSlides>0</HiddenSlides>
  <MMClips>1</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24</vt:i4>
      </vt:variant>
    </vt:vector>
  </HeadingPairs>
  <TitlesOfParts>
    <vt:vector size="38" baseType="lpstr">
      <vt:lpstr>等线</vt:lpstr>
      <vt:lpstr>等线 Light</vt:lpstr>
      <vt:lpstr>微软雅黑</vt:lpstr>
      <vt:lpstr>微软雅黑 Light</vt:lpstr>
      <vt:lpstr>Arial</vt:lpstr>
      <vt:lpstr>Bahnschrift Light</vt:lpstr>
      <vt:lpstr>Bahnschrift SemiBold</vt:lpstr>
      <vt:lpstr>Calibri</vt:lpstr>
      <vt:lpstr>Times New Roman</vt:lpstr>
      <vt:lpstr>Wingdings</vt:lpstr>
      <vt:lpstr>Office 主题​​</vt:lpstr>
      <vt:lpstr>1_Office 主题​​</vt:lpstr>
      <vt:lpstr>1_空白设计模板</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建潼 李</dc:creator>
  <cp:lastModifiedBy>志鹏 熊</cp:lastModifiedBy>
  <cp:revision>9</cp:revision>
  <dcterms:created xsi:type="dcterms:W3CDTF">2024-04-09T13:52:00Z</dcterms:created>
  <dcterms:modified xsi:type="dcterms:W3CDTF">2024-04-11T03:21:14Z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4CA51CEE3C6D41218AC689C565C1BDEA_13</vt:lpwstr>
  </property>
  <property fmtid="{D5CDD505-2E9C-101B-9397-08002B2CF9AE}" pid="3" name="KSOProductBuildVer">
    <vt:lpwstr>2052-12.1.0.16417</vt:lpwstr>
  </property>
</Properties>
</file>